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57"/>
  </p:notesMasterIdLst>
  <p:sldIdLst>
    <p:sldId id="275" r:id="rId6"/>
    <p:sldId id="276" r:id="rId7"/>
    <p:sldId id="287" r:id="rId8"/>
    <p:sldId id="387" r:id="rId9"/>
    <p:sldId id="301" r:id="rId10"/>
    <p:sldId id="302" r:id="rId11"/>
    <p:sldId id="404" r:id="rId12"/>
    <p:sldId id="405" r:id="rId13"/>
    <p:sldId id="412" r:id="rId14"/>
    <p:sldId id="413" r:id="rId15"/>
    <p:sldId id="414" r:id="rId16"/>
    <p:sldId id="415" r:id="rId17"/>
    <p:sldId id="418" r:id="rId18"/>
    <p:sldId id="416" r:id="rId19"/>
    <p:sldId id="417" r:id="rId20"/>
    <p:sldId id="422" r:id="rId21"/>
    <p:sldId id="419" r:id="rId22"/>
    <p:sldId id="420" r:id="rId23"/>
    <p:sldId id="426" r:id="rId24"/>
    <p:sldId id="421" r:id="rId25"/>
    <p:sldId id="427" r:id="rId26"/>
    <p:sldId id="428" r:id="rId27"/>
    <p:sldId id="460" r:id="rId28"/>
    <p:sldId id="462" r:id="rId29"/>
    <p:sldId id="466" r:id="rId30"/>
    <p:sldId id="398" r:id="rId31"/>
    <p:sldId id="399" r:id="rId32"/>
    <p:sldId id="400" r:id="rId33"/>
    <p:sldId id="464" r:id="rId34"/>
    <p:sldId id="461" r:id="rId35"/>
    <p:sldId id="423" r:id="rId36"/>
    <p:sldId id="424" r:id="rId37"/>
    <p:sldId id="429" r:id="rId38"/>
    <p:sldId id="438" r:id="rId39"/>
    <p:sldId id="430" r:id="rId40"/>
    <p:sldId id="425" r:id="rId41"/>
    <p:sldId id="431" r:id="rId42"/>
    <p:sldId id="433" r:id="rId43"/>
    <p:sldId id="432" r:id="rId44"/>
    <p:sldId id="436" r:id="rId45"/>
    <p:sldId id="434" r:id="rId46"/>
    <p:sldId id="437" r:id="rId47"/>
    <p:sldId id="435" r:id="rId48"/>
    <p:sldId id="467" r:id="rId49"/>
    <p:sldId id="468" r:id="rId50"/>
    <p:sldId id="469" r:id="rId51"/>
    <p:sldId id="470" r:id="rId52"/>
    <p:sldId id="471" r:id="rId53"/>
    <p:sldId id="472" r:id="rId54"/>
    <p:sldId id="463" r:id="rId55"/>
    <p:sldId id="383" r:id="rId5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é Verbeek" initials="GV" lastIdx="1" clrIdx="0">
    <p:extLst>
      <p:ext uri="{19B8F6BF-5375-455C-9EA6-DF929625EA0E}">
        <p15:presenceInfo xmlns:p15="http://schemas.microsoft.com/office/powerpoint/2012/main" userId="S-1-5-21-2483263013-661348462-4172844734-38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58" autoAdjust="0"/>
  </p:normalViewPr>
  <p:slideViewPr>
    <p:cSldViewPr>
      <p:cViewPr varScale="1">
        <p:scale>
          <a:sx n="72" d="100"/>
          <a:sy n="72" d="100"/>
        </p:scale>
        <p:origin x="112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587C1249-2565-491D-A7DC-B15964465856}"/>
    <pc:docChg chg="modSld">
      <pc:chgData name="Gé Verbeek" userId="20d2065d-8055-4a68-a463-00777506795f" providerId="ADAL" clId="{587C1249-2565-491D-A7DC-B15964465856}" dt="2023-02-21T15:51:32.588" v="68" actId="14100"/>
      <pc:docMkLst>
        <pc:docMk/>
      </pc:docMkLst>
      <pc:sldChg chg="addSp modSp">
        <pc:chgData name="Gé Verbeek" userId="20d2065d-8055-4a68-a463-00777506795f" providerId="ADAL" clId="{587C1249-2565-491D-A7DC-B15964465856}" dt="2023-02-21T15:51:32.588" v="68" actId="14100"/>
        <pc:sldMkLst>
          <pc:docMk/>
          <pc:sldMk cId="2363639458" sldId="302"/>
        </pc:sldMkLst>
        <pc:spChg chg="mod">
          <ac:chgData name="Gé Verbeek" userId="20d2065d-8055-4a68-a463-00777506795f" providerId="ADAL" clId="{587C1249-2565-491D-A7DC-B15964465856}" dt="2023-02-21T15:51:04.945" v="63" actId="255"/>
          <ac:spMkLst>
            <pc:docMk/>
            <pc:sldMk cId="2363639458" sldId="302"/>
            <ac:spMk id="2" creationId="{99D90AE0-95A5-4983-B940-404960687EF2}"/>
          </ac:spMkLst>
        </pc:spChg>
        <pc:picChg chg="add mod">
          <ac:chgData name="Gé Verbeek" userId="20d2065d-8055-4a68-a463-00777506795f" providerId="ADAL" clId="{587C1249-2565-491D-A7DC-B15964465856}" dt="2023-02-21T15:51:32.588" v="68" actId="14100"/>
          <ac:picMkLst>
            <pc:docMk/>
            <pc:sldMk cId="2363639458" sldId="302"/>
            <ac:picMk id="4" creationId="{04597F4A-095D-469A-8EF9-955D3D306E9B}"/>
          </ac:picMkLst>
        </pc:picChg>
      </pc:sldChg>
      <pc:sldChg chg="modSp">
        <pc:chgData name="Gé Verbeek" userId="20d2065d-8055-4a68-a463-00777506795f" providerId="ADAL" clId="{587C1249-2565-491D-A7DC-B15964465856}" dt="2023-02-21T15:46:52.507" v="61" actId="20577"/>
        <pc:sldMkLst>
          <pc:docMk/>
          <pc:sldMk cId="1936581396" sldId="435"/>
        </pc:sldMkLst>
        <pc:spChg chg="mod">
          <ac:chgData name="Gé Verbeek" userId="20d2065d-8055-4a68-a463-00777506795f" providerId="ADAL" clId="{587C1249-2565-491D-A7DC-B15964465856}" dt="2023-02-21T15:46:52.507" v="61" actId="20577"/>
          <ac:spMkLst>
            <pc:docMk/>
            <pc:sldMk cId="1936581396" sldId="435"/>
            <ac:spMk id="2" creationId="{8483856E-D493-435A-95AF-A7C236744BC0}"/>
          </ac:spMkLst>
        </pc:spChg>
      </pc:sldChg>
      <pc:sldChg chg="modSp">
        <pc:chgData name="Gé Verbeek" userId="20d2065d-8055-4a68-a463-00777506795f" providerId="ADAL" clId="{587C1249-2565-491D-A7DC-B15964465856}" dt="2023-02-21T15:46:39.867" v="53" actId="20577"/>
        <pc:sldMkLst>
          <pc:docMk/>
          <pc:sldMk cId="1164164843" sldId="463"/>
        </pc:sldMkLst>
        <pc:spChg chg="mod">
          <ac:chgData name="Gé Verbeek" userId="20d2065d-8055-4a68-a463-00777506795f" providerId="ADAL" clId="{587C1249-2565-491D-A7DC-B15964465856}" dt="2023-02-21T15:46:39.867" v="53" actId="20577"/>
          <ac:spMkLst>
            <pc:docMk/>
            <pc:sldMk cId="1164164843" sldId="463"/>
            <ac:spMk id="2" creationId="{B97D471D-1130-4F23-BF38-05D141159C42}"/>
          </ac:spMkLst>
        </pc:spChg>
      </pc:sldChg>
      <pc:sldChg chg="modSp">
        <pc:chgData name="Gé Verbeek" userId="20d2065d-8055-4a68-a463-00777506795f" providerId="ADAL" clId="{587C1249-2565-491D-A7DC-B15964465856}" dt="2023-02-21T15:44:41.244" v="5" actId="20577"/>
        <pc:sldMkLst>
          <pc:docMk/>
          <pc:sldMk cId="3277551871" sldId="467"/>
        </pc:sldMkLst>
        <pc:spChg chg="mod">
          <ac:chgData name="Gé Verbeek" userId="20d2065d-8055-4a68-a463-00777506795f" providerId="ADAL" clId="{587C1249-2565-491D-A7DC-B15964465856}" dt="2023-02-21T15:44:41.244" v="5" actId="20577"/>
          <ac:spMkLst>
            <pc:docMk/>
            <pc:sldMk cId="3277551871" sldId="467"/>
            <ac:spMk id="2" creationId="{A33641F9-5439-461F-8FC9-997FC2BE21F7}"/>
          </ac:spMkLst>
        </pc:spChg>
      </pc:sldChg>
      <pc:sldChg chg="modSp">
        <pc:chgData name="Gé Verbeek" userId="20d2065d-8055-4a68-a463-00777506795f" providerId="ADAL" clId="{587C1249-2565-491D-A7DC-B15964465856}" dt="2023-02-21T15:44:51.851" v="21" actId="20577"/>
        <pc:sldMkLst>
          <pc:docMk/>
          <pc:sldMk cId="1082998112" sldId="468"/>
        </pc:sldMkLst>
        <pc:spChg chg="mod">
          <ac:chgData name="Gé Verbeek" userId="20d2065d-8055-4a68-a463-00777506795f" providerId="ADAL" clId="{587C1249-2565-491D-A7DC-B15964465856}" dt="2023-02-21T15:44:51.851" v="21" actId="20577"/>
          <ac:spMkLst>
            <pc:docMk/>
            <pc:sldMk cId="1082998112" sldId="468"/>
            <ac:spMk id="2" creationId="{A33641F9-5439-461F-8FC9-997FC2BE21F7}"/>
          </ac:spMkLst>
        </pc:spChg>
      </pc:sldChg>
      <pc:sldChg chg="modSp">
        <pc:chgData name="Gé Verbeek" userId="20d2065d-8055-4a68-a463-00777506795f" providerId="ADAL" clId="{587C1249-2565-491D-A7DC-B15964465856}" dt="2023-02-21T15:45:06.332" v="28" actId="20577"/>
        <pc:sldMkLst>
          <pc:docMk/>
          <pc:sldMk cId="2642007159" sldId="469"/>
        </pc:sldMkLst>
        <pc:spChg chg="mod">
          <ac:chgData name="Gé Verbeek" userId="20d2065d-8055-4a68-a463-00777506795f" providerId="ADAL" clId="{587C1249-2565-491D-A7DC-B15964465856}" dt="2023-02-21T15:45:06.332" v="28" actId="20577"/>
          <ac:spMkLst>
            <pc:docMk/>
            <pc:sldMk cId="2642007159" sldId="469"/>
            <ac:spMk id="2" creationId="{A33641F9-5439-461F-8FC9-997FC2BE21F7}"/>
          </ac:spMkLst>
        </pc:spChg>
      </pc:sldChg>
      <pc:sldChg chg="modSp">
        <pc:chgData name="Gé Verbeek" userId="20d2065d-8055-4a68-a463-00777506795f" providerId="ADAL" clId="{587C1249-2565-491D-A7DC-B15964465856}" dt="2023-02-21T15:45:39.182" v="35" actId="20577"/>
        <pc:sldMkLst>
          <pc:docMk/>
          <pc:sldMk cId="428618688" sldId="470"/>
        </pc:sldMkLst>
        <pc:spChg chg="mod">
          <ac:chgData name="Gé Verbeek" userId="20d2065d-8055-4a68-a463-00777506795f" providerId="ADAL" clId="{587C1249-2565-491D-A7DC-B15964465856}" dt="2023-02-21T15:45:39.182" v="35" actId="20577"/>
          <ac:spMkLst>
            <pc:docMk/>
            <pc:sldMk cId="428618688" sldId="470"/>
            <ac:spMk id="2" creationId="{A33641F9-5439-461F-8FC9-997FC2BE21F7}"/>
          </ac:spMkLst>
        </pc:spChg>
      </pc:sldChg>
      <pc:sldChg chg="modSp">
        <pc:chgData name="Gé Verbeek" userId="20d2065d-8055-4a68-a463-00777506795f" providerId="ADAL" clId="{587C1249-2565-491D-A7DC-B15964465856}" dt="2023-02-21T15:46:26.924" v="41" actId="20577"/>
        <pc:sldMkLst>
          <pc:docMk/>
          <pc:sldMk cId="1208255823" sldId="471"/>
        </pc:sldMkLst>
        <pc:spChg chg="mod">
          <ac:chgData name="Gé Verbeek" userId="20d2065d-8055-4a68-a463-00777506795f" providerId="ADAL" clId="{587C1249-2565-491D-A7DC-B15964465856}" dt="2023-02-21T15:46:26.924" v="41" actId="20577"/>
          <ac:spMkLst>
            <pc:docMk/>
            <pc:sldMk cId="1208255823" sldId="471"/>
            <ac:spMk id="5122" creationId="{80899F95-2E30-4511-922B-B88C19CF0D84}"/>
          </ac:spMkLst>
        </pc:spChg>
      </pc:sldChg>
      <pc:sldChg chg="modSp">
        <pc:chgData name="Gé Verbeek" userId="20d2065d-8055-4a68-a463-00777506795f" providerId="ADAL" clId="{587C1249-2565-491D-A7DC-B15964465856}" dt="2023-02-21T15:46:33.197" v="47" actId="20577"/>
        <pc:sldMkLst>
          <pc:docMk/>
          <pc:sldMk cId="2543031494" sldId="472"/>
        </pc:sldMkLst>
        <pc:spChg chg="mod">
          <ac:chgData name="Gé Verbeek" userId="20d2065d-8055-4a68-a463-00777506795f" providerId="ADAL" clId="{587C1249-2565-491D-A7DC-B15964465856}" dt="2023-02-21T15:46:33.197" v="47" actId="20577"/>
          <ac:spMkLst>
            <pc:docMk/>
            <pc:sldMk cId="2543031494" sldId="472"/>
            <ac:spMk id="5122" creationId="{80899F95-2E30-4511-922B-B88C19CF0D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10262-FDCC-4551-9E8E-B41DAC6F40EB}" type="datetimeFigureOut">
              <a:rPr lang="nl-NL" smtClean="0"/>
              <a:t>21-2-2023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38CDF-8E2F-4D9F-8374-07B3FB2753DC}" type="slidenum">
              <a:rPr lang="nl-NL" smtClean="0"/>
              <a:t>‹nr.›</a:t>
            </a:fld>
            <a:endParaRPr lang="nl-NL"/>
          </a:p>
        </p:txBody>
      </p:sp>
    </p:spTree>
    <p:extLst>
      <p:ext uri="{BB962C8B-B14F-4D97-AF65-F5344CB8AC3E}">
        <p14:creationId xmlns:p14="http://schemas.microsoft.com/office/powerpoint/2010/main" val="145684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BC1C9D5C-A24E-42B5-BD13-FFCE29705434}" type="slidenum">
              <a:rPr lang="nl-NL" smtClean="0"/>
              <a:t>6</a:t>
            </a:fld>
            <a:endParaRPr lang="nl-NL"/>
          </a:p>
        </p:txBody>
      </p:sp>
    </p:spTree>
    <p:extLst>
      <p:ext uri="{BB962C8B-B14F-4D97-AF65-F5344CB8AC3E}">
        <p14:creationId xmlns:p14="http://schemas.microsoft.com/office/powerpoint/2010/main" val="323405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7810C9-7125-43D1-9871-930FCE97917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783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t>2,30 minuut</a:t>
            </a:r>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7810C9-7125-43D1-9871-930FCE97917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35518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26</a:t>
            </a:fld>
            <a:endParaRPr lang="nl-NL" altLang="nl-NL"/>
          </a:p>
        </p:txBody>
      </p:sp>
    </p:spTree>
    <p:extLst>
      <p:ext uri="{BB962C8B-B14F-4D97-AF65-F5344CB8AC3E}">
        <p14:creationId xmlns:p14="http://schemas.microsoft.com/office/powerpoint/2010/main" val="364374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27</a:t>
            </a:fld>
            <a:endParaRPr lang="nl-NL" altLang="nl-NL"/>
          </a:p>
        </p:txBody>
      </p:sp>
    </p:spTree>
    <p:extLst>
      <p:ext uri="{BB962C8B-B14F-4D97-AF65-F5344CB8AC3E}">
        <p14:creationId xmlns:p14="http://schemas.microsoft.com/office/powerpoint/2010/main" val="87700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28</a:t>
            </a:fld>
            <a:endParaRPr lang="nl-NL" altLang="nl-NL"/>
          </a:p>
        </p:txBody>
      </p:sp>
    </p:spTree>
    <p:extLst>
      <p:ext uri="{BB962C8B-B14F-4D97-AF65-F5344CB8AC3E}">
        <p14:creationId xmlns:p14="http://schemas.microsoft.com/office/powerpoint/2010/main" val="381715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7810C9-7125-43D1-9871-930FCE97917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5768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7810C9-7125-43D1-9871-930FCE97917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3298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51</a:t>
            </a:fld>
            <a:endParaRPr lang="nl-NL" altLang="nl-NL"/>
          </a:p>
        </p:txBody>
      </p:sp>
    </p:spTree>
    <p:extLst>
      <p:ext uri="{BB962C8B-B14F-4D97-AF65-F5344CB8AC3E}">
        <p14:creationId xmlns:p14="http://schemas.microsoft.com/office/powerpoint/2010/main" val="41617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335336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53055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348506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kstvak 3"/>
          <p:cNvSpPr txBox="1"/>
          <p:nvPr userDrawn="1"/>
        </p:nvSpPr>
        <p:spPr>
          <a:xfrm>
            <a:off x="815742" y="6098221"/>
            <a:ext cx="4680016" cy="300082"/>
          </a:xfrm>
          <a:prstGeom prst="rect">
            <a:avLst/>
          </a:prstGeom>
          <a:solidFill>
            <a:schemeClr val="bg1"/>
          </a:solidFill>
        </p:spPr>
        <p:txBody>
          <a:bodyPr wrap="square" rtlCol="0">
            <a:spAutoFit/>
          </a:bodyPr>
          <a:lstStyle/>
          <a:p>
            <a:endParaRPr lang="nl-NL" sz="1350" dirty="0"/>
          </a:p>
        </p:txBody>
      </p:sp>
    </p:spTree>
    <p:extLst>
      <p:ext uri="{BB962C8B-B14F-4D97-AF65-F5344CB8AC3E}">
        <p14:creationId xmlns:p14="http://schemas.microsoft.com/office/powerpoint/2010/main" val="881345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7290000" cy="6858000"/>
          </a:xfrm>
        </p:spPr>
        <p:txBody>
          <a:bodyPr>
            <a:noAutofit/>
          </a:bodyPr>
          <a:lstStyle>
            <a:lvl1pPr marL="0" indent="0">
              <a:buFontTx/>
              <a:buNone/>
              <a:defRPr sz="1200"/>
            </a:lvl1pPr>
          </a:lstStyle>
          <a:p>
            <a:r>
              <a:rPr lang="nl-NL" dirty="0"/>
              <a:t>Klik op het pictogram in het midden om een afbeelding toe te voegen (19,05 x 10 cm).</a:t>
            </a:r>
            <a:r>
              <a:rPr lang="nl-NL" sz="1200" dirty="0"/>
              <a:t> </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40089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kstvak 3"/>
          <p:cNvSpPr txBox="1"/>
          <p:nvPr userDrawn="1"/>
        </p:nvSpPr>
        <p:spPr>
          <a:xfrm>
            <a:off x="815742" y="6098221"/>
            <a:ext cx="4680016" cy="300082"/>
          </a:xfrm>
          <a:prstGeom prst="rect">
            <a:avLst/>
          </a:prstGeom>
          <a:solidFill>
            <a:schemeClr val="bg1"/>
          </a:solidFill>
        </p:spPr>
        <p:txBody>
          <a:bodyPr wrap="square" rtlCol="0">
            <a:spAutoFit/>
          </a:bodyPr>
          <a:lstStyle/>
          <a:p>
            <a:endParaRPr lang="nl-NL" sz="1350" dirty="0"/>
          </a:p>
        </p:txBody>
      </p:sp>
    </p:spTree>
    <p:extLst>
      <p:ext uri="{BB962C8B-B14F-4D97-AF65-F5344CB8AC3E}">
        <p14:creationId xmlns:p14="http://schemas.microsoft.com/office/powerpoint/2010/main" val="1714500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7290000" cy="6858000"/>
          </a:xfrm>
        </p:spPr>
        <p:txBody>
          <a:bodyPr/>
          <a:lstStyle>
            <a:lvl1pPr marL="0" indent="0" algn="l">
              <a:buFontTx/>
              <a:buNone/>
              <a:defRPr sz="12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540000" y="3060000"/>
            <a:ext cx="6210000" cy="720000"/>
          </a:xfrm>
        </p:spPr>
        <p:txBody>
          <a:bodyPr lIns="0" tIns="0" rIns="0" bIns="0" anchor="t" anchorCtr="0">
            <a:noAutofit/>
          </a:bodyPr>
          <a:lstStyle>
            <a:lvl1pPr algn="l">
              <a:defRPr sz="33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540000" y="3816000"/>
            <a:ext cx="6210000" cy="720000"/>
          </a:xfrm>
        </p:spPr>
        <p:txBody>
          <a:bodyPr lIns="0" tIns="0" rIns="0" bIns="0">
            <a:noAutofit/>
          </a:bodyPr>
          <a:lstStyle>
            <a:lvl1pPr marL="0" indent="0" algn="l">
              <a:buNone/>
              <a:defRPr sz="1800"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115167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060000"/>
            <a:ext cx="6210000" cy="720000"/>
          </a:xfrm>
        </p:spPr>
        <p:txBody>
          <a:bodyPr lIns="0" tIns="0" rIns="0" bIns="0" anchor="t" anchorCtr="0">
            <a:noAutofit/>
          </a:bodyPr>
          <a:lstStyle>
            <a:lvl1pPr algn="l">
              <a:defRPr sz="33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540000" y="3816000"/>
            <a:ext cx="6210000" cy="720000"/>
          </a:xfrm>
        </p:spPr>
        <p:txBody>
          <a:bodyPr lIns="0" tIns="0" rIns="0" bIns="0">
            <a:noAutofit/>
          </a:bodyPr>
          <a:lstStyle>
            <a:lvl1pPr marL="0" indent="0" algn="l">
              <a:buNone/>
              <a:defRPr sz="1800" baseline="0">
                <a:solidFill>
                  <a:srgbClr val="1E201F"/>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3688055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01968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7290000" cy="6858000"/>
          </a:xfrm>
        </p:spPr>
        <p:txBody>
          <a:bodyPr/>
          <a:lstStyle>
            <a:lvl1pPr marL="0" indent="0" algn="l">
              <a:buFontTx/>
              <a:buNone/>
              <a:defRPr sz="1200" baseline="0"/>
            </a:lvl1pPr>
          </a:lstStyle>
          <a:p>
            <a:r>
              <a:rPr lang="nl-NL" dirty="0"/>
              <a:t>Klik op het pictogram in het midden om een achtergrondafbeelding toe te voegen (19,05 x 27 cm). </a:t>
            </a:r>
            <a:br>
              <a:rPr lang="nl-NL" dirty="0"/>
            </a:b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3693719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7290000" cy="6858000"/>
          </a:xfrm>
        </p:spPr>
        <p:txBody>
          <a:bodyPr>
            <a:noAutofit/>
          </a:bodyPr>
          <a:lstStyle>
            <a:lvl1pPr marL="0" indent="0">
              <a:buFontTx/>
              <a:buNone/>
              <a:defRPr sz="1200"/>
            </a:lvl1pPr>
          </a:lstStyle>
          <a:p>
            <a:r>
              <a:rPr lang="nl-NL" dirty="0"/>
              <a:t>Klik op het pictogram in het midden om een afbeelding toe te voegen (19,05 x 10 cm).</a:t>
            </a:r>
            <a:r>
              <a:rPr lang="nl-NL" sz="1200" dirty="0"/>
              <a:t> </a:t>
            </a:r>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348227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1606182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567000" y="576000"/>
            <a:ext cx="3699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1566000" y="1476000"/>
            <a:ext cx="27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4590000" y="0"/>
            <a:ext cx="2700000" cy="6858000"/>
          </a:xfrm>
        </p:spPr>
        <p:txBody>
          <a:bodyPr>
            <a:normAutofit/>
          </a:bodyPr>
          <a:lstStyle>
            <a:lvl1pPr marL="0" indent="0">
              <a:buFontTx/>
              <a:buNone/>
              <a:defRPr sz="1200"/>
            </a:lvl1pPr>
          </a:lstStyle>
          <a:p>
            <a:r>
              <a:rPr lang="nl-NL" dirty="0"/>
              <a:t>Klik op het pictogram in het midden om een afbeelding toe te voegen (19,05 x 10 cm).</a:t>
            </a:r>
            <a:r>
              <a:rPr lang="nl-NL" sz="1200" dirty="0"/>
              <a:t> </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1498795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567000" y="576000"/>
            <a:ext cx="3699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1566000" y="1476000"/>
            <a:ext cx="54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2327284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kstvak 4"/>
          <p:cNvSpPr txBox="1"/>
          <p:nvPr userDrawn="1"/>
        </p:nvSpPr>
        <p:spPr>
          <a:xfrm>
            <a:off x="847900" y="6142150"/>
            <a:ext cx="4472465" cy="300082"/>
          </a:xfrm>
          <a:prstGeom prst="rect">
            <a:avLst/>
          </a:prstGeom>
          <a:solidFill>
            <a:schemeClr val="bg1"/>
          </a:solidFill>
        </p:spPr>
        <p:txBody>
          <a:bodyPr wrap="square" rtlCol="0">
            <a:spAutoFit/>
          </a:bodyPr>
          <a:lstStyle/>
          <a:p>
            <a:endParaRPr lang="nl-NL" sz="1350" dirty="0"/>
          </a:p>
        </p:txBody>
      </p:sp>
    </p:spTree>
    <p:extLst>
      <p:ext uri="{BB962C8B-B14F-4D97-AF65-F5344CB8AC3E}">
        <p14:creationId xmlns:p14="http://schemas.microsoft.com/office/powerpoint/2010/main" val="328798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335376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117759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218440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27806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300417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189135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643D5F-DB0C-43E2-A445-7F025C185C56}" type="slidenum">
              <a:rPr lang="nl-NL" smtClean="0"/>
              <a:t>‹nr.›</a:t>
            </a:fld>
            <a:endParaRPr lang="nl-NL"/>
          </a:p>
        </p:txBody>
      </p:sp>
    </p:spTree>
    <p:extLst>
      <p:ext uri="{BB962C8B-B14F-4D97-AF65-F5344CB8AC3E}">
        <p14:creationId xmlns:p14="http://schemas.microsoft.com/office/powerpoint/2010/main" val="204629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43D5F-DB0C-43E2-A445-7F025C185C56}" type="slidenum">
              <a:rPr lang="nl-NL" smtClean="0"/>
              <a:t>‹nr.›</a:t>
            </a:fld>
            <a:endParaRPr lang="nl-NL"/>
          </a:p>
        </p:txBody>
      </p:sp>
    </p:spTree>
    <p:extLst>
      <p:ext uri="{BB962C8B-B14F-4D97-AF65-F5344CB8AC3E}">
        <p14:creationId xmlns:p14="http://schemas.microsoft.com/office/powerpoint/2010/main" val="1164331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
        <p:nvSpPr>
          <p:cNvPr id="2" name="Tijdelijke aanduiding voor titel 1"/>
          <p:cNvSpPr>
            <a:spLocks noGrp="1"/>
          </p:cNvSpPr>
          <p:nvPr>
            <p:ph type="title"/>
          </p:nvPr>
        </p:nvSpPr>
        <p:spPr>
          <a:xfrm>
            <a:off x="567000" y="576000"/>
            <a:ext cx="6777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1539000" y="1728000"/>
            <a:ext cx="5805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142103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sldNum="0" hdr="0" ftr="0" dt="0"/>
  <p:txStyles>
    <p:titleStyle>
      <a:lvl1pPr algn="l" defTabSz="685800" rtl="0" eaLnBrk="1" latinLnBrk="0" hangingPunct="1">
        <a:lnSpc>
          <a:spcPct val="90000"/>
        </a:lnSpc>
        <a:spcBef>
          <a:spcPct val="0"/>
        </a:spcBef>
        <a:buNone/>
        <a:defRPr sz="3300" b="1" kern="1200" baseline="0">
          <a:solidFill>
            <a:srgbClr val="1E201F"/>
          </a:solidFill>
          <a:latin typeface="Arial" panose="020B0604020202020204" pitchFamily="34" charset="0"/>
          <a:ea typeface="+mj-ea"/>
          <a:cs typeface="+mj-cs"/>
        </a:defRPr>
      </a:lvl1pPr>
    </p:titleStyle>
    <p:bodyStyle>
      <a:lvl1pPr marL="0" indent="-270000" algn="l" defTabSz="685800" rtl="0" eaLnBrk="1" latinLnBrk="0" hangingPunct="1">
        <a:lnSpc>
          <a:spcPct val="100000"/>
        </a:lnSpc>
        <a:spcBef>
          <a:spcPts val="0"/>
        </a:spcBef>
        <a:buFont typeface="Arial" panose="020B0604020202020204" pitchFamily="34" charset="0"/>
        <a:buChar char="•"/>
        <a:defRPr sz="1800" kern="1200" baseline="0">
          <a:solidFill>
            <a:srgbClr val="1E201F"/>
          </a:solidFill>
          <a:latin typeface="+mn-lt"/>
          <a:ea typeface="+mn-ea"/>
          <a:cs typeface="+mn-cs"/>
        </a:defRPr>
      </a:lvl1pPr>
      <a:lvl2pPr marL="0" indent="0" algn="l" defTabSz="685800" rtl="0" eaLnBrk="1" latinLnBrk="0" hangingPunct="1">
        <a:lnSpc>
          <a:spcPct val="100000"/>
        </a:lnSpc>
        <a:spcBef>
          <a:spcPts val="0"/>
        </a:spcBef>
        <a:buFontTx/>
        <a:buNone/>
        <a:defRPr sz="1800" kern="1200" baseline="0">
          <a:solidFill>
            <a:srgbClr val="1E201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1E201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1E201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1E201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video" Target="https://www.youtube.com/embed/q2T9IKSU1C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video" Target="https://www.youtube.com/embed/LlxUivUTcq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video" Target="https://www.youtube.com/embed/BuH-LoORCQ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video" Target="https://www.youtube.com/embed/m4gIVanLz3k"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hyperlink" Target="http://www.mardenkro.com/" TargetMode="External"/><Relationship Id="rId2" Type="http://schemas.openxmlformats.org/officeDocument/2006/relationships/hyperlink" Target="http://hermadix.com/"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www.loonbedrijfberkers.nl/tuinbouw"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hyperlink" Target="https://www.vanveldhoven.nl/home/" TargetMode="External"/><Relationship Id="rId4" Type="http://schemas.openxmlformats.org/officeDocument/2006/relationships/hyperlink" Target="https://www.vanettenbv.n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B5lKZvzPJIU"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eltwisseling in de tuinbouw met looftrekdoek | Joosten Kunststoffen">
            <a:extLst>
              <a:ext uri="{FF2B5EF4-FFF2-40B4-BE49-F238E27FC236}">
                <a16:creationId xmlns:a16="http://schemas.microsoft.com/office/drawing/2014/main" id="{142B7D80-DF6D-4B79-8F0C-860EACF0A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0648"/>
            <a:ext cx="7344816"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Afbeeldingsresultaat voor temperatu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Tekstvak 5">
            <a:extLst>
              <a:ext uri="{FF2B5EF4-FFF2-40B4-BE49-F238E27FC236}">
                <a16:creationId xmlns:a16="http://schemas.microsoft.com/office/drawing/2014/main" id="{0990AFFC-E527-4D55-803A-80CB9EAE5AB8}"/>
              </a:ext>
            </a:extLst>
          </p:cNvPr>
          <p:cNvSpPr txBox="1"/>
          <p:nvPr/>
        </p:nvSpPr>
        <p:spPr>
          <a:xfrm>
            <a:off x="683568" y="5517232"/>
            <a:ext cx="7488832" cy="769441"/>
          </a:xfrm>
          <a:prstGeom prst="rect">
            <a:avLst/>
          </a:prstGeom>
          <a:noFill/>
        </p:spPr>
        <p:txBody>
          <a:bodyPr wrap="square" rtlCol="0">
            <a:spAutoFit/>
          </a:bodyPr>
          <a:lstStyle/>
          <a:p>
            <a:pPr algn="ctr"/>
            <a:r>
              <a:rPr lang="nl-NL" sz="4400" b="1" dirty="0"/>
              <a:t>Start teelt</a:t>
            </a:r>
          </a:p>
        </p:txBody>
      </p:sp>
    </p:spTree>
    <p:extLst>
      <p:ext uri="{BB962C8B-B14F-4D97-AF65-F5344CB8AC3E}">
        <p14:creationId xmlns:p14="http://schemas.microsoft.com/office/powerpoint/2010/main" val="3585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9BB08-AD60-4F37-A308-49C339CA5D90}"/>
              </a:ext>
            </a:extLst>
          </p:cNvPr>
          <p:cNvSpPr>
            <a:spLocks noGrp="1"/>
          </p:cNvSpPr>
          <p:nvPr>
            <p:ph type="title"/>
          </p:nvPr>
        </p:nvSpPr>
        <p:spPr/>
        <p:txBody>
          <a:bodyPr/>
          <a:lstStyle/>
          <a:p>
            <a:r>
              <a:rPr lang="nl-NL" dirty="0"/>
              <a:t>Roltafels schoonmaken</a:t>
            </a:r>
          </a:p>
        </p:txBody>
      </p:sp>
      <p:sp>
        <p:nvSpPr>
          <p:cNvPr id="3" name="Tijdelijke aanduiding voor inhoud 2">
            <a:extLst>
              <a:ext uri="{FF2B5EF4-FFF2-40B4-BE49-F238E27FC236}">
                <a16:creationId xmlns:a16="http://schemas.microsoft.com/office/drawing/2014/main" id="{B6DE0D5C-7386-46E0-80D6-D05365E6566C}"/>
              </a:ext>
            </a:extLst>
          </p:cNvPr>
          <p:cNvSpPr>
            <a:spLocks noGrp="1"/>
          </p:cNvSpPr>
          <p:nvPr>
            <p:ph idx="1"/>
          </p:nvPr>
        </p:nvSpPr>
        <p:spPr>
          <a:xfrm>
            <a:off x="567000" y="1728000"/>
            <a:ext cx="6777000" cy="4351338"/>
          </a:xfrm>
        </p:spPr>
        <p:txBody>
          <a:bodyPr/>
          <a:lstStyle/>
          <a:p>
            <a:pPr indent="0">
              <a:buNone/>
            </a:pPr>
            <a:r>
              <a:rPr lang="nl-NL" dirty="0"/>
              <a:t>In de potplantenteelt spuit je roltafels en transportcontainers vaak alleen schoon als je met een nieuwe teelt begint. De containerwassers die je hiervoor bij de toeleveringsbedrijven kunt verkrijgen, hebben het nadeel dat ze vaak veel ruimte in beslag nemen.</a:t>
            </a:r>
          </a:p>
          <a:p>
            <a:pPr indent="0">
              <a:buNone/>
            </a:pPr>
            <a:endParaRPr lang="nl-NL" dirty="0"/>
          </a:p>
          <a:p>
            <a:pPr indent="0">
              <a:buNone/>
            </a:pPr>
            <a:endParaRPr lang="nl-NL" dirty="0"/>
          </a:p>
          <a:p>
            <a:pPr indent="0">
              <a:buNone/>
            </a:pPr>
            <a:r>
              <a:rPr lang="nl-NL" dirty="0"/>
              <a:t>Vandaar dat tuinders ook zelf wel voor oplossingen zorgen. Een voorbeeld daarvan is een kantelbare constructie waarop je de container rijdt. Eenmaal omlaag geklapt kun je de bodem van de container eenvoudig schoonspuiten.</a:t>
            </a:r>
          </a:p>
          <a:p>
            <a:endParaRPr lang="nl-NL" dirty="0"/>
          </a:p>
        </p:txBody>
      </p:sp>
      <p:pic>
        <p:nvPicPr>
          <p:cNvPr id="5" name="Afbeelding 4">
            <a:extLst>
              <a:ext uri="{FF2B5EF4-FFF2-40B4-BE49-F238E27FC236}">
                <a16:creationId xmlns:a16="http://schemas.microsoft.com/office/drawing/2014/main" id="{05A46A31-2397-4F03-9F79-94F9380FC05A}"/>
              </a:ext>
            </a:extLst>
          </p:cNvPr>
          <p:cNvPicPr>
            <a:picLocks noChangeAspect="1"/>
          </p:cNvPicPr>
          <p:nvPr/>
        </p:nvPicPr>
        <p:blipFill>
          <a:blip r:embed="rId2"/>
          <a:stretch>
            <a:fillRect/>
          </a:stretch>
        </p:blipFill>
        <p:spPr>
          <a:xfrm>
            <a:off x="5580112" y="4653136"/>
            <a:ext cx="2466975" cy="1847850"/>
          </a:xfrm>
          <a:prstGeom prst="rect">
            <a:avLst/>
          </a:prstGeom>
        </p:spPr>
      </p:pic>
    </p:spTree>
    <p:extLst>
      <p:ext uri="{BB962C8B-B14F-4D97-AF65-F5344CB8AC3E}">
        <p14:creationId xmlns:p14="http://schemas.microsoft.com/office/powerpoint/2010/main" val="111596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9BB08-AD60-4F37-A308-49C339CA5D90}"/>
              </a:ext>
            </a:extLst>
          </p:cNvPr>
          <p:cNvSpPr>
            <a:spLocks noGrp="1"/>
          </p:cNvSpPr>
          <p:nvPr>
            <p:ph type="title"/>
          </p:nvPr>
        </p:nvSpPr>
        <p:spPr>
          <a:xfrm>
            <a:off x="567000" y="576000"/>
            <a:ext cx="8109456" cy="1080000"/>
          </a:xfrm>
        </p:spPr>
        <p:txBody>
          <a:bodyPr/>
          <a:lstStyle/>
          <a:p>
            <a:r>
              <a:rPr lang="nl-NL" dirty="0"/>
              <a:t>Grond doek herstellen en schoonmaken</a:t>
            </a:r>
          </a:p>
        </p:txBody>
      </p:sp>
      <p:sp>
        <p:nvSpPr>
          <p:cNvPr id="3" name="Tijdelijke aanduiding voor inhoud 2">
            <a:extLst>
              <a:ext uri="{FF2B5EF4-FFF2-40B4-BE49-F238E27FC236}">
                <a16:creationId xmlns:a16="http://schemas.microsoft.com/office/drawing/2014/main" id="{B6DE0D5C-7386-46E0-80D6-D05365E6566C}"/>
              </a:ext>
            </a:extLst>
          </p:cNvPr>
          <p:cNvSpPr>
            <a:spLocks noGrp="1"/>
          </p:cNvSpPr>
          <p:nvPr>
            <p:ph idx="1"/>
          </p:nvPr>
        </p:nvSpPr>
        <p:spPr>
          <a:xfrm>
            <a:off x="567000" y="1728000"/>
            <a:ext cx="6777000" cy="4351338"/>
          </a:xfrm>
        </p:spPr>
        <p:txBody>
          <a:bodyPr>
            <a:normAutofit lnSpcReduction="10000"/>
          </a:bodyPr>
          <a:lstStyle/>
          <a:p>
            <a:pPr indent="0">
              <a:buNone/>
            </a:pPr>
            <a:r>
              <a:rPr lang="nl-NL" dirty="0"/>
              <a:t>Bij perkplanten wordt vaak op de grond gekweekt.</a:t>
            </a:r>
          </a:p>
          <a:p>
            <a:pPr indent="0">
              <a:buNone/>
            </a:pPr>
            <a:endParaRPr lang="nl-NL" dirty="0"/>
          </a:p>
          <a:p>
            <a:pPr indent="0">
              <a:buNone/>
            </a:pPr>
            <a:r>
              <a:rPr lang="nl-NL" dirty="0"/>
              <a:t>De grond is dan afgedekt met een laag dik plastic. </a:t>
            </a:r>
            <a:br>
              <a:rPr lang="nl-NL" dirty="0"/>
            </a:br>
            <a:r>
              <a:rPr lang="nl-NL" dirty="0"/>
              <a:t>Dit zorgt ervoor dat er geen water met kunstmest naar de onder grond kan trekken. (dit is tegenwoordig verboden). </a:t>
            </a:r>
          </a:p>
          <a:p>
            <a:pPr indent="0">
              <a:buNone/>
            </a:pPr>
            <a:endParaRPr lang="nl-NL" dirty="0"/>
          </a:p>
          <a:p>
            <a:pPr indent="0">
              <a:buNone/>
            </a:pPr>
            <a:r>
              <a:rPr lang="nl-NL" dirty="0"/>
              <a:t>Op de plastic ligt dan een </a:t>
            </a:r>
            <a:r>
              <a:rPr lang="nl-NL" dirty="0" err="1"/>
              <a:t>bevloeingsmat</a:t>
            </a:r>
            <a:r>
              <a:rPr lang="nl-NL" dirty="0"/>
              <a:t>.</a:t>
            </a:r>
          </a:p>
          <a:p>
            <a:pPr indent="0">
              <a:buNone/>
            </a:pPr>
            <a:r>
              <a:rPr lang="nl-NL" dirty="0"/>
              <a:t>Deze mat is gemaakt van oude lompen, en zorgt ervoor dat het water goed verdeeld wordt.</a:t>
            </a:r>
            <a:br>
              <a:rPr lang="nl-NL" dirty="0"/>
            </a:br>
            <a:r>
              <a:rPr lang="nl-NL" dirty="0" err="1"/>
              <a:t>Bevloeingsmatten</a:t>
            </a:r>
            <a:r>
              <a:rPr lang="nl-NL" dirty="0"/>
              <a:t> hebben ook een bufferend vermogen.</a:t>
            </a:r>
            <a:br>
              <a:rPr lang="nl-NL" dirty="0"/>
            </a:br>
            <a:r>
              <a:rPr lang="nl-NL" dirty="0"/>
              <a:t>Dat wil zeggen dat het water kan opslaan. De plantjes die hier bovenop staan  kunnen hier water uit opnemen.</a:t>
            </a:r>
          </a:p>
          <a:p>
            <a:pPr indent="0">
              <a:buNone/>
            </a:pPr>
            <a:endParaRPr lang="nl-NL" dirty="0"/>
          </a:p>
          <a:p>
            <a:pPr indent="0">
              <a:buNone/>
            </a:pPr>
            <a:r>
              <a:rPr lang="nl-NL" dirty="0"/>
              <a:t>Het voordeel is dat je zo de planten van onderaf water kunt geven.</a:t>
            </a:r>
            <a:br>
              <a:rPr lang="nl-NL" dirty="0"/>
            </a:br>
            <a:r>
              <a:rPr lang="nl-NL" dirty="0"/>
              <a:t>Dit is goed voor de wortelontwikkeling van de plant.</a:t>
            </a:r>
            <a:br>
              <a:rPr lang="nl-NL" dirty="0"/>
            </a:br>
            <a:r>
              <a:rPr lang="nl-NL" dirty="0"/>
              <a:t>Ook blijft de plant zo droog met watergeven en heb je minder kans op ziektes</a:t>
            </a:r>
          </a:p>
        </p:txBody>
      </p:sp>
      <p:pic>
        <p:nvPicPr>
          <p:cNvPr id="4" name="Afbeelding 3">
            <a:extLst>
              <a:ext uri="{FF2B5EF4-FFF2-40B4-BE49-F238E27FC236}">
                <a16:creationId xmlns:a16="http://schemas.microsoft.com/office/drawing/2014/main" id="{4E8B171C-1301-4295-8AF2-A413CC6E9616}"/>
              </a:ext>
            </a:extLst>
          </p:cNvPr>
          <p:cNvPicPr>
            <a:picLocks noChangeAspect="1"/>
          </p:cNvPicPr>
          <p:nvPr/>
        </p:nvPicPr>
        <p:blipFill>
          <a:blip r:embed="rId2"/>
          <a:stretch>
            <a:fillRect/>
          </a:stretch>
        </p:blipFill>
        <p:spPr>
          <a:xfrm>
            <a:off x="7376157" y="1268760"/>
            <a:ext cx="1351762" cy="2031461"/>
          </a:xfrm>
          <a:prstGeom prst="rect">
            <a:avLst/>
          </a:prstGeom>
        </p:spPr>
      </p:pic>
    </p:spTree>
    <p:extLst>
      <p:ext uri="{BB962C8B-B14F-4D97-AF65-F5344CB8AC3E}">
        <p14:creationId xmlns:p14="http://schemas.microsoft.com/office/powerpoint/2010/main" val="67272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9BB08-AD60-4F37-A308-49C339CA5D90}"/>
              </a:ext>
            </a:extLst>
          </p:cNvPr>
          <p:cNvSpPr>
            <a:spLocks noGrp="1"/>
          </p:cNvSpPr>
          <p:nvPr>
            <p:ph type="title"/>
          </p:nvPr>
        </p:nvSpPr>
        <p:spPr>
          <a:xfrm>
            <a:off x="567000" y="576000"/>
            <a:ext cx="8469496" cy="1080000"/>
          </a:xfrm>
        </p:spPr>
        <p:txBody>
          <a:bodyPr/>
          <a:lstStyle/>
          <a:p>
            <a:r>
              <a:rPr lang="nl-NL" dirty="0"/>
              <a:t>Grond doek herstellen en schoonmaken</a:t>
            </a:r>
          </a:p>
        </p:txBody>
      </p:sp>
      <p:sp>
        <p:nvSpPr>
          <p:cNvPr id="3" name="Tijdelijke aanduiding voor inhoud 2">
            <a:extLst>
              <a:ext uri="{FF2B5EF4-FFF2-40B4-BE49-F238E27FC236}">
                <a16:creationId xmlns:a16="http://schemas.microsoft.com/office/drawing/2014/main" id="{B6DE0D5C-7386-46E0-80D6-D05365E6566C}"/>
              </a:ext>
            </a:extLst>
          </p:cNvPr>
          <p:cNvSpPr>
            <a:spLocks noGrp="1"/>
          </p:cNvSpPr>
          <p:nvPr>
            <p:ph idx="1"/>
          </p:nvPr>
        </p:nvSpPr>
        <p:spPr>
          <a:xfrm>
            <a:off x="567000" y="1728000"/>
            <a:ext cx="6777000" cy="4351338"/>
          </a:xfrm>
        </p:spPr>
        <p:txBody>
          <a:bodyPr/>
          <a:lstStyle/>
          <a:p>
            <a:pPr indent="0">
              <a:buNone/>
            </a:pPr>
            <a:r>
              <a:rPr lang="nl-NL" dirty="0"/>
              <a:t>De bevloeiingsmatten zijn meestal afgedekt met antiworteldoek, of soms ook met geperforeerd plastic.</a:t>
            </a:r>
          </a:p>
          <a:p>
            <a:pPr indent="0">
              <a:buNone/>
            </a:pPr>
            <a:endParaRPr lang="nl-NL" dirty="0"/>
          </a:p>
          <a:p>
            <a:pPr indent="0">
              <a:buNone/>
            </a:pPr>
            <a:r>
              <a:rPr lang="nl-NL" dirty="0"/>
              <a:t>Dit voorkomt dat de plant in de matten gaat wortelen en je kunt antiworteldoek beter schoonmaken. </a:t>
            </a:r>
          </a:p>
          <a:p>
            <a:pPr indent="0">
              <a:buNone/>
            </a:pPr>
            <a:r>
              <a:rPr lang="nl-NL" dirty="0"/>
              <a:t>Ook kan er zo geen onkruid in de bevloeiingsmatten groeien.</a:t>
            </a:r>
          </a:p>
          <a:p>
            <a:pPr indent="0">
              <a:buNone/>
            </a:pPr>
            <a:endParaRPr lang="nl-NL" dirty="0"/>
          </a:p>
        </p:txBody>
      </p:sp>
      <p:pic>
        <p:nvPicPr>
          <p:cNvPr id="4" name="Afbeelding 3">
            <a:extLst>
              <a:ext uri="{FF2B5EF4-FFF2-40B4-BE49-F238E27FC236}">
                <a16:creationId xmlns:a16="http://schemas.microsoft.com/office/drawing/2014/main" id="{6AD79FB2-4B55-4EE2-9D5C-709A879D1ACE}"/>
              </a:ext>
            </a:extLst>
          </p:cNvPr>
          <p:cNvPicPr>
            <a:picLocks noChangeAspect="1"/>
          </p:cNvPicPr>
          <p:nvPr/>
        </p:nvPicPr>
        <p:blipFill>
          <a:blip r:embed="rId2"/>
          <a:stretch>
            <a:fillRect/>
          </a:stretch>
        </p:blipFill>
        <p:spPr>
          <a:xfrm>
            <a:off x="683568" y="4005064"/>
            <a:ext cx="6777000" cy="2074274"/>
          </a:xfrm>
          <a:prstGeom prst="rect">
            <a:avLst/>
          </a:prstGeom>
        </p:spPr>
      </p:pic>
    </p:spTree>
    <p:extLst>
      <p:ext uri="{BB962C8B-B14F-4D97-AF65-F5344CB8AC3E}">
        <p14:creationId xmlns:p14="http://schemas.microsoft.com/office/powerpoint/2010/main" val="37304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9BB08-AD60-4F37-A308-49C339CA5D90}"/>
              </a:ext>
            </a:extLst>
          </p:cNvPr>
          <p:cNvSpPr>
            <a:spLocks noGrp="1"/>
          </p:cNvSpPr>
          <p:nvPr>
            <p:ph type="title"/>
          </p:nvPr>
        </p:nvSpPr>
        <p:spPr>
          <a:xfrm>
            <a:off x="567000" y="576000"/>
            <a:ext cx="8469496" cy="1080000"/>
          </a:xfrm>
        </p:spPr>
        <p:txBody>
          <a:bodyPr/>
          <a:lstStyle/>
          <a:p>
            <a:r>
              <a:rPr lang="nl-NL" dirty="0"/>
              <a:t>Grond doek herstellen en schoonmaken</a:t>
            </a:r>
          </a:p>
        </p:txBody>
      </p:sp>
      <p:sp>
        <p:nvSpPr>
          <p:cNvPr id="3" name="Tijdelijke aanduiding voor inhoud 2">
            <a:extLst>
              <a:ext uri="{FF2B5EF4-FFF2-40B4-BE49-F238E27FC236}">
                <a16:creationId xmlns:a16="http://schemas.microsoft.com/office/drawing/2014/main" id="{B6DE0D5C-7386-46E0-80D6-D05365E6566C}"/>
              </a:ext>
            </a:extLst>
          </p:cNvPr>
          <p:cNvSpPr>
            <a:spLocks noGrp="1"/>
          </p:cNvSpPr>
          <p:nvPr>
            <p:ph idx="1"/>
          </p:nvPr>
        </p:nvSpPr>
        <p:spPr>
          <a:xfrm>
            <a:off x="567000" y="1728000"/>
            <a:ext cx="6777000" cy="4351338"/>
          </a:xfrm>
        </p:spPr>
        <p:txBody>
          <a:bodyPr/>
          <a:lstStyle/>
          <a:p>
            <a:pPr indent="0">
              <a:buNone/>
            </a:pPr>
            <a:r>
              <a:rPr lang="nl-NL" dirty="0"/>
              <a:t>Op dit doek zijn lijnen of ruiten aangebracht, wat het makkelijk maakt om de planten op de meest efficiënte manier te plaatsen.</a:t>
            </a:r>
          </a:p>
          <a:p>
            <a:pPr indent="0">
              <a:buNone/>
            </a:pPr>
            <a:endParaRPr lang="nl-NL" dirty="0"/>
          </a:p>
          <a:p>
            <a:pPr indent="0">
              <a:buNone/>
            </a:pPr>
            <a:r>
              <a:rPr lang="nl-NL" dirty="0"/>
              <a:t>Let er bij de aanschaf ook op voor welke stevigheid je kiest: het ene gronddoek is geschikt voor gemiddeld gebruik, terwijl het andere geschikt is voor intensief gebruik.</a:t>
            </a:r>
          </a:p>
        </p:txBody>
      </p:sp>
      <p:pic>
        <p:nvPicPr>
          <p:cNvPr id="4" name="Afbeelding 3">
            <a:extLst>
              <a:ext uri="{FF2B5EF4-FFF2-40B4-BE49-F238E27FC236}">
                <a16:creationId xmlns:a16="http://schemas.microsoft.com/office/drawing/2014/main" id="{6AD79FB2-4B55-4EE2-9D5C-709A879D1ACE}"/>
              </a:ext>
            </a:extLst>
          </p:cNvPr>
          <p:cNvPicPr>
            <a:picLocks noChangeAspect="1"/>
          </p:cNvPicPr>
          <p:nvPr/>
        </p:nvPicPr>
        <p:blipFill>
          <a:blip r:embed="rId2"/>
          <a:stretch>
            <a:fillRect/>
          </a:stretch>
        </p:blipFill>
        <p:spPr>
          <a:xfrm>
            <a:off x="1115616" y="4470239"/>
            <a:ext cx="5472608" cy="1675491"/>
          </a:xfrm>
          <a:prstGeom prst="rect">
            <a:avLst/>
          </a:prstGeom>
        </p:spPr>
      </p:pic>
    </p:spTree>
    <p:extLst>
      <p:ext uri="{BB962C8B-B14F-4D97-AF65-F5344CB8AC3E}">
        <p14:creationId xmlns:p14="http://schemas.microsoft.com/office/powerpoint/2010/main" val="8052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8397488" cy="1080000"/>
          </a:xfrm>
        </p:spPr>
        <p:txBody>
          <a:bodyPr/>
          <a:lstStyle/>
          <a:p>
            <a:r>
              <a:rPr lang="nl-NL" dirty="0"/>
              <a:t>Grond doek herstellen en schoonmaken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467544" y="1340768"/>
            <a:ext cx="6861946" cy="4351338"/>
          </a:xfrm>
        </p:spPr>
        <p:txBody>
          <a:bodyPr/>
          <a:lstStyle/>
          <a:p>
            <a:pPr indent="0">
              <a:buNone/>
            </a:pPr>
            <a:r>
              <a:rPr lang="nl-NL" dirty="0"/>
              <a:t>Let bij het aanleggen van antiworteldoek erop dat dit vaak iets krimpt.</a:t>
            </a:r>
          </a:p>
          <a:p>
            <a:pPr indent="0">
              <a:buNone/>
            </a:pPr>
            <a:endParaRPr lang="nl-NL" dirty="0"/>
          </a:p>
          <a:p>
            <a:pPr indent="0">
              <a:buNone/>
            </a:pPr>
            <a:r>
              <a:rPr lang="nl-NL" dirty="0"/>
              <a:t>Rol daarom het antiworteldoek uit en laat het een dag rusten.</a:t>
            </a:r>
          </a:p>
          <a:p>
            <a:pPr indent="0">
              <a:buNone/>
            </a:pPr>
            <a:endParaRPr lang="nl-NL" dirty="0"/>
          </a:p>
          <a:p>
            <a:pPr indent="0">
              <a:buNone/>
            </a:pPr>
            <a:r>
              <a:rPr lang="nl-NL" dirty="0"/>
              <a:t>Je kunt het antiworteldoek met dubbelzijdige tape aan elkaar vastmaken, ook zijn er bedrijven het doek ter plekke aan elkaar naaien.</a:t>
            </a:r>
          </a:p>
          <a:p>
            <a:pPr indent="0">
              <a:buNone/>
            </a:pPr>
            <a:endParaRPr lang="nl-NL" dirty="0"/>
          </a:p>
          <a:p>
            <a:pPr indent="0">
              <a:buNone/>
            </a:pPr>
            <a:r>
              <a:rPr lang="nl-NL" dirty="0"/>
              <a:t>Je kunt ook met haken het doek in de grond vaststeken. Het nadeel hiervan is dat je door het plastic prikt en water met kunstmest kan weglekken.</a:t>
            </a:r>
          </a:p>
        </p:txBody>
      </p:sp>
      <p:pic>
        <p:nvPicPr>
          <p:cNvPr id="4" name="Afbeelding 3">
            <a:extLst>
              <a:ext uri="{FF2B5EF4-FFF2-40B4-BE49-F238E27FC236}">
                <a16:creationId xmlns:a16="http://schemas.microsoft.com/office/drawing/2014/main" id="{03467933-94F7-4AC5-92FD-8F18381B4E66}"/>
              </a:ext>
            </a:extLst>
          </p:cNvPr>
          <p:cNvPicPr>
            <a:picLocks noChangeAspect="1"/>
          </p:cNvPicPr>
          <p:nvPr/>
        </p:nvPicPr>
        <p:blipFill>
          <a:blip r:embed="rId2"/>
          <a:stretch>
            <a:fillRect/>
          </a:stretch>
        </p:blipFill>
        <p:spPr>
          <a:xfrm>
            <a:off x="2915816" y="4595241"/>
            <a:ext cx="2880320" cy="2190751"/>
          </a:xfrm>
          <a:prstGeom prst="rect">
            <a:avLst/>
          </a:prstGeom>
        </p:spPr>
      </p:pic>
    </p:spTree>
    <p:extLst>
      <p:ext uri="{BB962C8B-B14F-4D97-AF65-F5344CB8AC3E}">
        <p14:creationId xmlns:p14="http://schemas.microsoft.com/office/powerpoint/2010/main" val="294999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8325480" cy="1080000"/>
          </a:xfrm>
        </p:spPr>
        <p:txBody>
          <a:bodyPr/>
          <a:lstStyle/>
          <a:p>
            <a:r>
              <a:rPr lang="nl-NL" dirty="0"/>
              <a:t>Grond doek herstellen en schoonmaken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67000" y="1412776"/>
            <a:ext cx="6861946" cy="4351338"/>
          </a:xfrm>
        </p:spPr>
        <p:txBody>
          <a:bodyPr/>
          <a:lstStyle/>
          <a:p>
            <a:pPr indent="0">
              <a:buNone/>
            </a:pPr>
            <a:r>
              <a:rPr lang="nl-NL" dirty="0"/>
              <a:t>Soms raakt antiworteldoek beschadigd. Tijdens een teeltwisseling heb je kans om het doek te herstellen.</a:t>
            </a:r>
          </a:p>
          <a:p>
            <a:pPr indent="0">
              <a:buNone/>
            </a:pPr>
            <a:endParaRPr lang="nl-NL" dirty="0"/>
          </a:p>
          <a:p>
            <a:pPr indent="0">
              <a:buNone/>
            </a:pPr>
            <a:r>
              <a:rPr lang="nl-NL" dirty="0"/>
              <a:t>Doe je dit niet dan zal het doek steeds verder kapot scheuren.</a:t>
            </a:r>
          </a:p>
          <a:p>
            <a:pPr indent="0">
              <a:buNone/>
            </a:pPr>
            <a:endParaRPr lang="nl-NL" dirty="0"/>
          </a:p>
          <a:p>
            <a:pPr indent="0">
              <a:buNone/>
            </a:pPr>
            <a:r>
              <a:rPr lang="nl-NL" dirty="0"/>
              <a:t>Je kunt makkelijk een nieuw stuk antiworteldoek onder of op de scheur plakken met dubbelzijdige tape.</a:t>
            </a:r>
          </a:p>
          <a:p>
            <a:pPr indent="0">
              <a:buNone/>
            </a:pPr>
            <a:r>
              <a:rPr lang="nl-NL" dirty="0"/>
              <a:t>Zorg er dan wel voor dat het doek stof en vetvrij is.</a:t>
            </a:r>
          </a:p>
          <a:p>
            <a:pPr indent="0">
              <a:buNone/>
            </a:pPr>
            <a:endParaRPr lang="nl-NL" dirty="0"/>
          </a:p>
        </p:txBody>
      </p:sp>
      <p:pic>
        <p:nvPicPr>
          <p:cNvPr id="4" name="Afbeelding 3">
            <a:extLst>
              <a:ext uri="{FF2B5EF4-FFF2-40B4-BE49-F238E27FC236}">
                <a16:creationId xmlns:a16="http://schemas.microsoft.com/office/drawing/2014/main" id="{C23C2E06-A26F-4042-88E9-379B0A110109}"/>
              </a:ext>
            </a:extLst>
          </p:cNvPr>
          <p:cNvPicPr>
            <a:picLocks noChangeAspect="1"/>
          </p:cNvPicPr>
          <p:nvPr/>
        </p:nvPicPr>
        <p:blipFill rotWithShape="1">
          <a:blip r:embed="rId2"/>
          <a:srcRect t="19800" b="19001"/>
          <a:stretch/>
        </p:blipFill>
        <p:spPr>
          <a:xfrm>
            <a:off x="2699792" y="4005064"/>
            <a:ext cx="3114675" cy="2448272"/>
          </a:xfrm>
          <a:prstGeom prst="rect">
            <a:avLst/>
          </a:prstGeom>
        </p:spPr>
      </p:pic>
    </p:spTree>
    <p:extLst>
      <p:ext uri="{BB962C8B-B14F-4D97-AF65-F5344CB8AC3E}">
        <p14:creationId xmlns:p14="http://schemas.microsoft.com/office/powerpoint/2010/main" val="42432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8325480" cy="1080000"/>
          </a:xfrm>
        </p:spPr>
        <p:txBody>
          <a:bodyPr/>
          <a:lstStyle/>
          <a:p>
            <a:r>
              <a:rPr lang="nl-NL" dirty="0"/>
              <a:t>Grond doek herstellen en schoonmaken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90374" y="1340768"/>
            <a:ext cx="6861946" cy="4974641"/>
          </a:xfrm>
        </p:spPr>
        <p:txBody>
          <a:bodyPr/>
          <a:lstStyle/>
          <a:p>
            <a:pPr indent="0">
              <a:buNone/>
            </a:pPr>
            <a:r>
              <a:rPr lang="nl-NL" dirty="0"/>
              <a:t>Tijdens de teeltwisseling kun je het gronddoek goed schoonvegen.</a:t>
            </a:r>
          </a:p>
          <a:p>
            <a:pPr indent="0">
              <a:buNone/>
            </a:pPr>
            <a:r>
              <a:rPr lang="nl-NL" dirty="0"/>
              <a:t>Dit kun je doen met een bezem of veegmachine.</a:t>
            </a:r>
          </a:p>
          <a:p>
            <a:pPr indent="0">
              <a:buNone/>
            </a:pPr>
            <a:endParaRPr lang="nl-NL" dirty="0"/>
          </a:p>
          <a:p>
            <a:pPr indent="0">
              <a:buNone/>
            </a:pPr>
            <a:r>
              <a:rPr lang="nl-NL" dirty="0"/>
              <a:t>Zorg dan wel dat je druppelslangen (als deze gebruikt worden) opzij gelegd worden.</a:t>
            </a:r>
          </a:p>
          <a:p>
            <a:pPr indent="0">
              <a:buNone/>
            </a:pPr>
            <a:endParaRPr lang="nl-NL" dirty="0"/>
          </a:p>
          <a:p>
            <a:pPr indent="0">
              <a:buNone/>
            </a:pPr>
            <a:r>
              <a:rPr lang="nl-NL" dirty="0"/>
              <a:t>Daarna kun de bevloeiingsmatten en antiworteldoek nog ontsmetten met waterstofperoxide of Menno ter forte.</a:t>
            </a:r>
          </a:p>
          <a:p>
            <a:pPr indent="0">
              <a:buNone/>
            </a:pPr>
            <a:endParaRPr lang="nl-NL" dirty="0"/>
          </a:p>
          <a:p>
            <a:pPr indent="0">
              <a:buNone/>
            </a:pPr>
            <a:r>
              <a:rPr lang="nl-NL" dirty="0"/>
              <a:t>Je weet dan zeker dat je schoon begint aan een nieuwe teelt.</a:t>
            </a:r>
          </a:p>
        </p:txBody>
      </p:sp>
      <p:pic>
        <p:nvPicPr>
          <p:cNvPr id="4" name="Afbeelding 3">
            <a:extLst>
              <a:ext uri="{FF2B5EF4-FFF2-40B4-BE49-F238E27FC236}">
                <a16:creationId xmlns:a16="http://schemas.microsoft.com/office/drawing/2014/main" id="{B738E3FD-A8F6-410B-B494-F325F0868973}"/>
              </a:ext>
            </a:extLst>
          </p:cNvPr>
          <p:cNvPicPr>
            <a:picLocks noChangeAspect="1"/>
          </p:cNvPicPr>
          <p:nvPr/>
        </p:nvPicPr>
        <p:blipFill>
          <a:blip r:embed="rId2"/>
          <a:stretch>
            <a:fillRect/>
          </a:stretch>
        </p:blipFill>
        <p:spPr>
          <a:xfrm>
            <a:off x="2483768" y="4365104"/>
            <a:ext cx="3240360" cy="2156312"/>
          </a:xfrm>
          <a:prstGeom prst="rect">
            <a:avLst/>
          </a:prstGeom>
        </p:spPr>
      </p:pic>
    </p:spTree>
    <p:extLst>
      <p:ext uri="{BB962C8B-B14F-4D97-AF65-F5344CB8AC3E}">
        <p14:creationId xmlns:p14="http://schemas.microsoft.com/office/powerpoint/2010/main" val="18137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Schoonmaken en verven verwarmingsbuizen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81445" y="1700808"/>
            <a:ext cx="6861946" cy="4351338"/>
          </a:xfrm>
        </p:spPr>
        <p:txBody>
          <a:bodyPr/>
          <a:lstStyle/>
          <a:p>
            <a:pPr indent="0">
              <a:buNone/>
            </a:pPr>
            <a:r>
              <a:rPr lang="nl-NL" dirty="0"/>
              <a:t>Wanneer je de verwarmingspijpen goed onderhoudt, levert dat belangrijke voordelen op. Hoe witter de buizen, hoe beter de lichtreflectie, waardoor je een hogere lichtopbrengst krijgt. (50%)</a:t>
            </a:r>
          </a:p>
          <a:p>
            <a:pPr indent="0">
              <a:buNone/>
            </a:pPr>
            <a:endParaRPr lang="nl-NL" dirty="0"/>
          </a:p>
          <a:p>
            <a:pPr indent="0">
              <a:buNone/>
            </a:pPr>
            <a:r>
              <a:rPr lang="nl-NL" dirty="0"/>
              <a:t>Gladde, goed geverfde buizen zorgen voor de beste warmteafgifte. Daarom is regelmatig onderhoud ook een vorm van energiebesparing. (20% meer warmte </a:t>
            </a:r>
            <a:r>
              <a:rPr lang="nl-NL" dirty="0" err="1"/>
              <a:t>afgift</a:t>
            </a:r>
            <a:r>
              <a:rPr lang="nl-NL" dirty="0"/>
              <a:t>)</a:t>
            </a:r>
          </a:p>
          <a:p>
            <a:pPr indent="0">
              <a:buNone/>
            </a:pPr>
            <a:endParaRPr lang="nl-NL" dirty="0"/>
          </a:p>
          <a:p>
            <a:pPr indent="0">
              <a:buNone/>
            </a:pPr>
            <a:r>
              <a:rPr lang="nl-NL" dirty="0"/>
              <a:t>Bovendien kun je hiermee roestvorming voorkomen.</a:t>
            </a:r>
          </a:p>
          <a:p>
            <a:pPr indent="0">
              <a:buNone/>
            </a:pPr>
            <a:endParaRPr lang="nl-NL" dirty="0"/>
          </a:p>
        </p:txBody>
      </p:sp>
      <p:pic>
        <p:nvPicPr>
          <p:cNvPr id="1026" name="Picture 2" descr="Tips voor verven van verwarmingsbuizen in de kas | Royal Brinkman">
            <a:extLst>
              <a:ext uri="{FF2B5EF4-FFF2-40B4-BE49-F238E27FC236}">
                <a16:creationId xmlns:a16="http://schemas.microsoft.com/office/drawing/2014/main" id="{F010E5E6-0F1A-4DB0-BEE4-639719B96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01" y="4797152"/>
            <a:ext cx="3428936" cy="168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ie besparen door het verven van de buizen : ReduSystems">
            <a:extLst>
              <a:ext uri="{FF2B5EF4-FFF2-40B4-BE49-F238E27FC236}">
                <a16:creationId xmlns:a16="http://schemas.microsoft.com/office/drawing/2014/main" id="{661CBA75-CA50-4B8A-8475-7474367DC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56" y="4807047"/>
            <a:ext cx="2714625"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5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Schoonmaken en verven verwarmingsbuizen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90374" y="1964071"/>
            <a:ext cx="6861946" cy="4351338"/>
          </a:xfrm>
        </p:spPr>
        <p:txBody>
          <a:bodyPr/>
          <a:lstStyle/>
          <a:p>
            <a:pPr indent="0">
              <a:buNone/>
            </a:pPr>
            <a:r>
              <a:rPr lang="nl-NL" dirty="0"/>
              <a:t>Voordat je verwarmingspijpen gaat verven, moet je eerst kijken naar de staat waarin de verflaag verkeert.</a:t>
            </a:r>
          </a:p>
          <a:p>
            <a:pPr indent="0">
              <a:buNone/>
            </a:pPr>
            <a:endParaRPr lang="nl-NL" dirty="0"/>
          </a:p>
          <a:p>
            <a:pPr indent="0">
              <a:buNone/>
            </a:pPr>
            <a:r>
              <a:rPr lang="nl-NL" dirty="0"/>
              <a:t>Als de verflaag nog intact is, is een reinigingsbeurt met een schuurhandschoen voldoende. Vaak wordt ook gebruik gemaakt van een stuk samengevouwen kippengaas</a:t>
            </a:r>
          </a:p>
          <a:p>
            <a:pPr indent="0">
              <a:buNone/>
            </a:pPr>
            <a:endParaRPr lang="nl-NL" dirty="0"/>
          </a:p>
          <a:p>
            <a:pPr indent="0">
              <a:buNone/>
            </a:pPr>
            <a:endParaRPr lang="nl-NL" dirty="0"/>
          </a:p>
          <a:p>
            <a:pPr indent="0">
              <a:buNone/>
            </a:pPr>
            <a:r>
              <a:rPr lang="nl-NL" dirty="0"/>
              <a:t>Daarna kun je volstaan met een nieuwe verflaag</a:t>
            </a:r>
          </a:p>
        </p:txBody>
      </p:sp>
      <p:pic>
        <p:nvPicPr>
          <p:cNvPr id="4" name="Afbeelding 3">
            <a:extLst>
              <a:ext uri="{FF2B5EF4-FFF2-40B4-BE49-F238E27FC236}">
                <a16:creationId xmlns:a16="http://schemas.microsoft.com/office/drawing/2014/main" id="{FBCB9568-338D-41A1-8B0B-826B76B842E3}"/>
              </a:ext>
            </a:extLst>
          </p:cNvPr>
          <p:cNvPicPr>
            <a:picLocks noChangeAspect="1"/>
          </p:cNvPicPr>
          <p:nvPr/>
        </p:nvPicPr>
        <p:blipFill>
          <a:blip r:embed="rId2"/>
          <a:stretch>
            <a:fillRect/>
          </a:stretch>
        </p:blipFill>
        <p:spPr>
          <a:xfrm>
            <a:off x="2123728" y="4581128"/>
            <a:ext cx="4244529" cy="2149378"/>
          </a:xfrm>
          <a:prstGeom prst="rect">
            <a:avLst/>
          </a:prstGeom>
        </p:spPr>
      </p:pic>
    </p:spTree>
    <p:extLst>
      <p:ext uri="{BB962C8B-B14F-4D97-AF65-F5344CB8AC3E}">
        <p14:creationId xmlns:p14="http://schemas.microsoft.com/office/powerpoint/2010/main" val="26153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Schoonmaken en verven verwarmingsbuizen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90374" y="1964071"/>
            <a:ext cx="6861946" cy="4351338"/>
          </a:xfrm>
        </p:spPr>
        <p:txBody>
          <a:bodyPr/>
          <a:lstStyle/>
          <a:p>
            <a:pPr indent="0">
              <a:buNone/>
            </a:pPr>
            <a:r>
              <a:rPr lang="nl-NL" dirty="0"/>
              <a:t>Gebruik bij het verven geen washandjes of sponsen, maar een </a:t>
            </a:r>
            <a:r>
              <a:rPr lang="nl-NL" i="1" dirty="0"/>
              <a:t>buizenroller </a:t>
            </a:r>
            <a:r>
              <a:rPr lang="nl-NL" dirty="0"/>
              <a:t>of kwast. Op die manier voorkom je dat je huid in contact komt met de ongezonde verf. Bovendien kun je moeilijke plaatsen vaak beter bereiken met een roller.</a:t>
            </a:r>
          </a:p>
          <a:p>
            <a:pPr indent="0">
              <a:buNone/>
            </a:pPr>
            <a:endParaRPr lang="nl-NL" dirty="0"/>
          </a:p>
          <a:p>
            <a:pPr indent="0">
              <a:buNone/>
            </a:pPr>
            <a:endParaRPr lang="nl-NL" dirty="0"/>
          </a:p>
          <a:p>
            <a:pPr indent="0">
              <a:buNone/>
            </a:pPr>
            <a:r>
              <a:rPr lang="nl-NL" dirty="0"/>
              <a:t>Schilder bij voorkeur op handwarme pijpen. Op die manier wordt het aanwezige vocht verdreven en ontstaat er een betere vloeiing</a:t>
            </a:r>
          </a:p>
        </p:txBody>
      </p:sp>
      <p:pic>
        <p:nvPicPr>
          <p:cNvPr id="4" name="Afbeelding 3">
            <a:extLst>
              <a:ext uri="{FF2B5EF4-FFF2-40B4-BE49-F238E27FC236}">
                <a16:creationId xmlns:a16="http://schemas.microsoft.com/office/drawing/2014/main" id="{730D366A-6BE8-4813-B643-8BA1B1CF32F9}"/>
              </a:ext>
            </a:extLst>
          </p:cNvPr>
          <p:cNvPicPr>
            <a:picLocks noChangeAspect="1"/>
          </p:cNvPicPr>
          <p:nvPr/>
        </p:nvPicPr>
        <p:blipFill>
          <a:blip r:embed="rId2"/>
          <a:stretch>
            <a:fillRect/>
          </a:stretch>
        </p:blipFill>
        <p:spPr>
          <a:xfrm>
            <a:off x="2631525" y="4548450"/>
            <a:ext cx="2647950" cy="1733550"/>
          </a:xfrm>
          <a:prstGeom prst="rect">
            <a:avLst/>
          </a:prstGeom>
        </p:spPr>
      </p:pic>
    </p:spTree>
    <p:extLst>
      <p:ext uri="{BB962C8B-B14F-4D97-AF65-F5344CB8AC3E}">
        <p14:creationId xmlns:p14="http://schemas.microsoft.com/office/powerpoint/2010/main" val="301268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36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Verwarmingsbuizen spuiten</a:t>
            </a:r>
          </a:p>
        </p:txBody>
      </p:sp>
      <p:pic>
        <p:nvPicPr>
          <p:cNvPr id="4" name="Onlinemedia 3">
            <a:hlinkClick r:id="" action="ppaction://media"/>
            <a:extLst>
              <a:ext uri="{FF2B5EF4-FFF2-40B4-BE49-F238E27FC236}">
                <a16:creationId xmlns:a16="http://schemas.microsoft.com/office/drawing/2014/main" id="{ED9B8707-86FA-4B32-998E-0BBCC8894E9F}"/>
              </a:ext>
            </a:extLst>
          </p:cNvPr>
          <p:cNvPicPr>
            <a:picLocks noGrp="1" noRot="1" noChangeAspect="1"/>
          </p:cNvPicPr>
          <p:nvPr>
            <p:ph idx="1"/>
            <a:videoFile r:link="rId1"/>
          </p:nvPr>
        </p:nvPicPr>
        <p:blipFill>
          <a:blip r:embed="rId3"/>
          <a:stretch>
            <a:fillRect/>
          </a:stretch>
        </p:blipFill>
        <p:spPr>
          <a:xfrm>
            <a:off x="755576" y="1988840"/>
            <a:ext cx="6400712" cy="3600400"/>
          </a:xfrm>
          <a:prstGeom prst="rect">
            <a:avLst/>
          </a:prstGeom>
        </p:spPr>
      </p:pic>
    </p:spTree>
    <p:extLst>
      <p:ext uri="{BB962C8B-B14F-4D97-AF65-F5344CB8AC3E}">
        <p14:creationId xmlns:p14="http://schemas.microsoft.com/office/powerpoint/2010/main" val="3230360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Schoonmaken en verven verwarmingsbuizen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90374" y="1656000"/>
            <a:ext cx="6861946" cy="4659409"/>
          </a:xfrm>
        </p:spPr>
        <p:txBody>
          <a:bodyPr/>
          <a:lstStyle/>
          <a:p>
            <a:pPr indent="0">
              <a:buNone/>
            </a:pPr>
            <a:r>
              <a:rPr lang="nl-NL" dirty="0"/>
              <a:t>Verven helpt niet alleen mee aan een langere levensduur van de buizen, er zijn ook andere effecten mee te bereiken. Er zijn bijvoorbeeld verfsoorten die een isolerende coatings</a:t>
            </a:r>
            <a:r>
              <a:rPr lang="nl-NL" i="1" dirty="0"/>
              <a:t> </a:t>
            </a:r>
            <a:r>
              <a:rPr lang="nl-NL" dirty="0"/>
              <a:t>werking hebben</a:t>
            </a:r>
          </a:p>
        </p:txBody>
      </p:sp>
      <p:pic>
        <p:nvPicPr>
          <p:cNvPr id="4" name="Afbeelding 3">
            <a:extLst>
              <a:ext uri="{FF2B5EF4-FFF2-40B4-BE49-F238E27FC236}">
                <a16:creationId xmlns:a16="http://schemas.microsoft.com/office/drawing/2014/main" id="{730D366A-6BE8-4813-B643-8BA1B1CF32F9}"/>
              </a:ext>
            </a:extLst>
          </p:cNvPr>
          <p:cNvPicPr>
            <a:picLocks noChangeAspect="1"/>
          </p:cNvPicPr>
          <p:nvPr/>
        </p:nvPicPr>
        <p:blipFill>
          <a:blip r:embed="rId2"/>
          <a:stretch>
            <a:fillRect/>
          </a:stretch>
        </p:blipFill>
        <p:spPr>
          <a:xfrm>
            <a:off x="2339752" y="3969477"/>
            <a:ext cx="2647950" cy="1733550"/>
          </a:xfrm>
          <a:prstGeom prst="rect">
            <a:avLst/>
          </a:prstGeom>
        </p:spPr>
      </p:pic>
    </p:spTree>
    <p:extLst>
      <p:ext uri="{BB962C8B-B14F-4D97-AF65-F5344CB8AC3E}">
        <p14:creationId xmlns:p14="http://schemas.microsoft.com/office/powerpoint/2010/main" val="42831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Schoonmaken en verven verwarmingsbuizen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90374" y="1656000"/>
            <a:ext cx="6861946" cy="4659409"/>
          </a:xfrm>
        </p:spPr>
        <p:txBody>
          <a:bodyPr/>
          <a:lstStyle/>
          <a:p>
            <a:pPr indent="0">
              <a:buNone/>
            </a:pPr>
            <a:r>
              <a:rPr lang="nl-NL" dirty="0"/>
              <a:t>Als de kas leeg is, is het verstandig om de pijpen gedurende 24 uur op te stoken tot een temperatuur van ongeveer 80°C.</a:t>
            </a:r>
          </a:p>
          <a:p>
            <a:pPr indent="0">
              <a:buNone/>
            </a:pPr>
            <a:endParaRPr lang="nl-NL" dirty="0"/>
          </a:p>
          <a:p>
            <a:pPr indent="0">
              <a:buNone/>
            </a:pPr>
            <a:r>
              <a:rPr lang="nl-NL" dirty="0"/>
              <a:t>Dan weet je tenminste zeker dat alle oplosmiddelen verdampen.</a:t>
            </a:r>
          </a:p>
          <a:p>
            <a:pPr indent="0">
              <a:buNone/>
            </a:pPr>
            <a:endParaRPr lang="nl-NL" dirty="0"/>
          </a:p>
          <a:p>
            <a:pPr indent="0">
              <a:buNone/>
            </a:pPr>
            <a:r>
              <a:rPr lang="nl-NL" dirty="0"/>
              <a:t>Gebruik ook altijd speciale verf, die geschikt is voor gebruik in kassen.</a:t>
            </a:r>
          </a:p>
          <a:p>
            <a:pPr indent="0">
              <a:buNone/>
            </a:pPr>
            <a:endParaRPr lang="nl-NL" dirty="0"/>
          </a:p>
          <a:p>
            <a:pPr indent="0">
              <a:buNone/>
            </a:pPr>
            <a:endParaRPr lang="nl-NL" dirty="0"/>
          </a:p>
          <a:p>
            <a:pPr indent="0">
              <a:buNone/>
            </a:pPr>
            <a:r>
              <a:rPr lang="nl-NL" dirty="0"/>
              <a:t>Andere verf kan nog na 3 keer opwarmen schadelijke stoffen afgeven waardoor planten kunnen verbranden.</a:t>
            </a:r>
          </a:p>
        </p:txBody>
      </p:sp>
      <p:pic>
        <p:nvPicPr>
          <p:cNvPr id="5" name="Afbeelding 4">
            <a:extLst>
              <a:ext uri="{FF2B5EF4-FFF2-40B4-BE49-F238E27FC236}">
                <a16:creationId xmlns:a16="http://schemas.microsoft.com/office/drawing/2014/main" id="{6E61F1F7-8226-4940-9FB5-44A631F189D4}"/>
              </a:ext>
            </a:extLst>
          </p:cNvPr>
          <p:cNvPicPr>
            <a:picLocks noChangeAspect="1"/>
          </p:cNvPicPr>
          <p:nvPr/>
        </p:nvPicPr>
        <p:blipFill>
          <a:blip r:embed="rId2"/>
          <a:stretch>
            <a:fillRect/>
          </a:stretch>
        </p:blipFill>
        <p:spPr>
          <a:xfrm>
            <a:off x="5703733" y="4581128"/>
            <a:ext cx="2849893" cy="2137420"/>
          </a:xfrm>
          <a:prstGeom prst="rect">
            <a:avLst/>
          </a:prstGeom>
        </p:spPr>
      </p:pic>
    </p:spTree>
    <p:extLst>
      <p:ext uri="{BB962C8B-B14F-4D97-AF65-F5344CB8AC3E}">
        <p14:creationId xmlns:p14="http://schemas.microsoft.com/office/powerpoint/2010/main" val="179370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471D-1130-4F23-BF38-05D141159C42}"/>
              </a:ext>
            </a:extLst>
          </p:cNvPr>
          <p:cNvSpPr>
            <a:spLocks noGrp="1"/>
          </p:cNvSpPr>
          <p:nvPr>
            <p:ph type="title"/>
          </p:nvPr>
        </p:nvSpPr>
        <p:spPr/>
        <p:txBody>
          <a:bodyPr/>
          <a:lstStyle/>
          <a:p>
            <a:r>
              <a:rPr lang="nl-NL" dirty="0" err="1"/>
              <a:t>Meetbox</a:t>
            </a:r>
            <a:br>
              <a:rPr lang="nl-NL" dirty="0"/>
            </a:br>
            <a:endParaRPr lang="nl-NL" dirty="0"/>
          </a:p>
        </p:txBody>
      </p:sp>
      <p:sp>
        <p:nvSpPr>
          <p:cNvPr id="3" name="Tijdelijke aanduiding voor inhoud 2">
            <a:extLst>
              <a:ext uri="{FF2B5EF4-FFF2-40B4-BE49-F238E27FC236}">
                <a16:creationId xmlns:a16="http://schemas.microsoft.com/office/drawing/2014/main" id="{EA42F713-1A1D-4641-92E5-6813CDC42B89}"/>
              </a:ext>
            </a:extLst>
          </p:cNvPr>
          <p:cNvSpPr>
            <a:spLocks noGrp="1"/>
          </p:cNvSpPr>
          <p:nvPr>
            <p:ph idx="1"/>
          </p:nvPr>
        </p:nvSpPr>
        <p:spPr>
          <a:xfrm>
            <a:off x="582000" y="1772816"/>
            <a:ext cx="6510280" cy="4351338"/>
          </a:xfrm>
        </p:spPr>
        <p:txBody>
          <a:bodyPr>
            <a:normAutofit/>
          </a:bodyPr>
          <a:lstStyle/>
          <a:p>
            <a:pPr indent="0">
              <a:buNone/>
            </a:pPr>
            <a:r>
              <a:rPr lang="nl-NL" dirty="0"/>
              <a:t>Tijdens de groei van de planten zorgt de teler ervoor dat de groeiomstandigheden optimaal zijn. </a:t>
            </a:r>
          </a:p>
          <a:p>
            <a:pPr indent="0">
              <a:buNone/>
            </a:pPr>
            <a:endParaRPr lang="nl-NL" dirty="0"/>
          </a:p>
          <a:p>
            <a:pPr indent="0">
              <a:buNone/>
            </a:pPr>
            <a:r>
              <a:rPr lang="nl-NL" dirty="0"/>
              <a:t>Hij doet dit onder meer door het gewenste klimaat in te stellen op de klimaatcomputer. Het is belangrijk dat de meetboxen in de kas de juiste klimaatomstandigheden registreren.</a:t>
            </a:r>
          </a:p>
          <a:p>
            <a:pPr indent="0">
              <a:buNone/>
            </a:pPr>
            <a:endParaRPr lang="nl-NL" dirty="0"/>
          </a:p>
          <a:p>
            <a:pPr indent="0">
              <a:buNone/>
            </a:pPr>
            <a:endParaRPr lang="nl-NL" dirty="0"/>
          </a:p>
          <a:p>
            <a:pPr indent="0">
              <a:buNone/>
            </a:pPr>
            <a:r>
              <a:rPr lang="nl-NL" dirty="0"/>
              <a:t>Op de bedrijven wordt gebruikgemaakt van meetboxen . De </a:t>
            </a:r>
            <a:r>
              <a:rPr lang="nl-NL" dirty="0" err="1"/>
              <a:t>meetbox</a:t>
            </a:r>
            <a:r>
              <a:rPr lang="nl-NL" dirty="0"/>
              <a:t> meet de temperatuur op twee manieren, namelijk door middel van een natte bolmeting en een droge bolmeting. </a:t>
            </a:r>
          </a:p>
          <a:p>
            <a:pPr indent="0">
              <a:buNone/>
            </a:pPr>
            <a:endParaRPr lang="nl-NL" dirty="0"/>
          </a:p>
        </p:txBody>
      </p:sp>
      <p:pic>
        <p:nvPicPr>
          <p:cNvPr id="2050" name="Picture 2" descr="Alli Meetbox T+RV droge/natte bol | Royal Brinkman">
            <a:extLst>
              <a:ext uri="{FF2B5EF4-FFF2-40B4-BE49-F238E27FC236}">
                <a16:creationId xmlns:a16="http://schemas.microsoft.com/office/drawing/2014/main" id="{0F8E1522-B5E0-4E7E-B0A3-028BCE100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797152"/>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471D-1130-4F23-BF38-05D141159C42}"/>
              </a:ext>
            </a:extLst>
          </p:cNvPr>
          <p:cNvSpPr>
            <a:spLocks noGrp="1"/>
          </p:cNvSpPr>
          <p:nvPr>
            <p:ph type="title"/>
          </p:nvPr>
        </p:nvSpPr>
        <p:spPr/>
        <p:txBody>
          <a:bodyPr/>
          <a:lstStyle/>
          <a:p>
            <a:r>
              <a:rPr lang="nl-NL" dirty="0" err="1"/>
              <a:t>Meetbox</a:t>
            </a:r>
            <a:br>
              <a:rPr lang="nl-NL" dirty="0"/>
            </a:br>
            <a:endParaRPr lang="nl-NL" dirty="0"/>
          </a:p>
        </p:txBody>
      </p:sp>
      <p:sp>
        <p:nvSpPr>
          <p:cNvPr id="3" name="Tijdelijke aanduiding voor inhoud 2">
            <a:extLst>
              <a:ext uri="{FF2B5EF4-FFF2-40B4-BE49-F238E27FC236}">
                <a16:creationId xmlns:a16="http://schemas.microsoft.com/office/drawing/2014/main" id="{EA42F713-1A1D-4641-92E5-6813CDC42B89}"/>
              </a:ext>
            </a:extLst>
          </p:cNvPr>
          <p:cNvSpPr>
            <a:spLocks noGrp="1"/>
          </p:cNvSpPr>
          <p:nvPr>
            <p:ph idx="1"/>
          </p:nvPr>
        </p:nvSpPr>
        <p:spPr>
          <a:xfrm>
            <a:off x="582000" y="1772816"/>
            <a:ext cx="6510280" cy="4351338"/>
          </a:xfrm>
        </p:spPr>
        <p:txBody>
          <a:bodyPr>
            <a:normAutofit/>
          </a:bodyPr>
          <a:lstStyle/>
          <a:p>
            <a:pPr indent="0">
              <a:buNone/>
            </a:pPr>
            <a:r>
              <a:rPr lang="nl-NL" dirty="0"/>
              <a:t>In het eerste geval is het kwikreservoir van de thermometer verbonden met een nat kousje ofwel natte bol. In het laatste geval is de bol droog. </a:t>
            </a:r>
          </a:p>
          <a:p>
            <a:pPr indent="0">
              <a:buNone/>
            </a:pPr>
            <a:endParaRPr lang="nl-NL" dirty="0"/>
          </a:p>
          <a:p>
            <a:pPr indent="0">
              <a:buNone/>
            </a:pPr>
            <a:r>
              <a:rPr lang="nl-NL" dirty="0"/>
              <a:t>Beide thermometers geven een andere temperatuur aan. Het verschil in temperatuur is een maat voor de luchtvochtigheid.</a:t>
            </a:r>
          </a:p>
          <a:p>
            <a:pPr indent="0">
              <a:buNone/>
            </a:pPr>
            <a:endParaRPr lang="nl-NL" dirty="0"/>
          </a:p>
          <a:p>
            <a:pPr indent="0">
              <a:buNone/>
            </a:pPr>
            <a:r>
              <a:rPr lang="nl-NL" dirty="0"/>
              <a:t>Zorg ervoor dat je het waterreservoir van de traditionele </a:t>
            </a:r>
            <a:r>
              <a:rPr lang="nl-NL" dirty="0" err="1"/>
              <a:t>meetbox</a:t>
            </a:r>
            <a:r>
              <a:rPr lang="nl-NL" dirty="0"/>
              <a:t> regelmatig met gedemineraliseerd water (of </a:t>
            </a:r>
            <a:r>
              <a:rPr lang="nl-NL" dirty="0" err="1"/>
              <a:t>aquanex</a:t>
            </a:r>
            <a:r>
              <a:rPr lang="nl-NL" dirty="0"/>
              <a:t>) bijvult</a:t>
            </a:r>
          </a:p>
        </p:txBody>
      </p:sp>
      <p:pic>
        <p:nvPicPr>
          <p:cNvPr id="4" name="Afbeelding 3">
            <a:extLst>
              <a:ext uri="{FF2B5EF4-FFF2-40B4-BE49-F238E27FC236}">
                <a16:creationId xmlns:a16="http://schemas.microsoft.com/office/drawing/2014/main" id="{7ACEB1E8-32B6-49C3-9034-A38A4CC21273}"/>
              </a:ext>
            </a:extLst>
          </p:cNvPr>
          <p:cNvPicPr>
            <a:picLocks noChangeAspect="1"/>
          </p:cNvPicPr>
          <p:nvPr/>
        </p:nvPicPr>
        <p:blipFill>
          <a:blip r:embed="rId2"/>
          <a:stretch>
            <a:fillRect/>
          </a:stretch>
        </p:blipFill>
        <p:spPr>
          <a:xfrm>
            <a:off x="6095025" y="4797152"/>
            <a:ext cx="2466975" cy="1847850"/>
          </a:xfrm>
          <a:prstGeom prst="rect">
            <a:avLst/>
          </a:prstGeom>
        </p:spPr>
      </p:pic>
    </p:spTree>
    <p:extLst>
      <p:ext uri="{BB962C8B-B14F-4D97-AF65-F5344CB8AC3E}">
        <p14:creationId xmlns:p14="http://schemas.microsoft.com/office/powerpoint/2010/main" val="9266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471D-1130-4F23-BF38-05D141159C42}"/>
              </a:ext>
            </a:extLst>
          </p:cNvPr>
          <p:cNvSpPr>
            <a:spLocks noGrp="1"/>
          </p:cNvSpPr>
          <p:nvPr>
            <p:ph type="title"/>
          </p:nvPr>
        </p:nvSpPr>
        <p:spPr/>
        <p:txBody>
          <a:bodyPr/>
          <a:lstStyle/>
          <a:p>
            <a:r>
              <a:rPr lang="nl-NL" dirty="0" err="1"/>
              <a:t>Meetbox</a:t>
            </a:r>
            <a:br>
              <a:rPr lang="nl-NL" dirty="0"/>
            </a:br>
            <a:endParaRPr lang="nl-NL" dirty="0"/>
          </a:p>
        </p:txBody>
      </p:sp>
      <p:pic>
        <p:nvPicPr>
          <p:cNvPr id="4" name="Tijdelijke aanduiding voor inhoud 3">
            <a:extLst>
              <a:ext uri="{FF2B5EF4-FFF2-40B4-BE49-F238E27FC236}">
                <a16:creationId xmlns:a16="http://schemas.microsoft.com/office/drawing/2014/main" id="{61893142-13C0-4DB0-8B06-CF6FF27B618D}"/>
              </a:ext>
            </a:extLst>
          </p:cNvPr>
          <p:cNvPicPr>
            <a:picLocks noGrp="1" noChangeAspect="1"/>
          </p:cNvPicPr>
          <p:nvPr>
            <p:ph idx="1"/>
          </p:nvPr>
        </p:nvPicPr>
        <p:blipFill>
          <a:blip r:embed="rId2"/>
          <a:stretch>
            <a:fillRect/>
          </a:stretch>
        </p:blipFill>
        <p:spPr>
          <a:xfrm>
            <a:off x="566999" y="1196752"/>
            <a:ext cx="5157129" cy="5181688"/>
          </a:xfrm>
          <a:prstGeom prst="rect">
            <a:avLst/>
          </a:prstGeom>
        </p:spPr>
      </p:pic>
    </p:spTree>
    <p:extLst>
      <p:ext uri="{BB962C8B-B14F-4D97-AF65-F5344CB8AC3E}">
        <p14:creationId xmlns:p14="http://schemas.microsoft.com/office/powerpoint/2010/main" val="2507105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733508" y="1508981"/>
            <a:ext cx="6623064" cy="747713"/>
          </a:xfrm>
        </p:spPr>
        <p:txBody>
          <a:bodyPr/>
          <a:lstStyle/>
          <a:p>
            <a:pPr eaLnBrk="1" hangingPunct="1"/>
            <a:r>
              <a:rPr lang="nl-NL" altLang="nl-NL" b="1" dirty="0" err="1"/>
              <a:t>Meetbox</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33509" y="2193500"/>
            <a:ext cx="5869600" cy="3553695"/>
          </a:xfrm>
        </p:spPr>
        <p:txBody>
          <a:bodyPr>
            <a:normAutofit/>
          </a:bodyPr>
          <a:lstStyle/>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r>
              <a:rPr lang="nl-NL" dirty="0"/>
              <a:t>A = vloeistofreservoir</a:t>
            </a:r>
          </a:p>
          <a:p>
            <a:pPr indent="0">
              <a:buNone/>
              <a:defRPr/>
            </a:pPr>
            <a:r>
              <a:rPr lang="nl-NL" dirty="0"/>
              <a:t>C = </a:t>
            </a:r>
            <a:r>
              <a:rPr lang="nl-NL" dirty="0" err="1"/>
              <a:t>Hygrowick</a:t>
            </a:r>
            <a:r>
              <a:rPr lang="nl-NL" dirty="0"/>
              <a:t> kousje </a:t>
            </a:r>
          </a:p>
        </p:txBody>
      </p:sp>
      <p:pic>
        <p:nvPicPr>
          <p:cNvPr id="3" name="Afbeelding 2">
            <a:extLst>
              <a:ext uri="{FF2B5EF4-FFF2-40B4-BE49-F238E27FC236}">
                <a16:creationId xmlns:a16="http://schemas.microsoft.com/office/drawing/2014/main" id="{7721FF48-8385-42E0-A3F4-4637A1396032}"/>
              </a:ext>
            </a:extLst>
          </p:cNvPr>
          <p:cNvPicPr>
            <a:picLocks noChangeAspect="1"/>
          </p:cNvPicPr>
          <p:nvPr/>
        </p:nvPicPr>
        <p:blipFill>
          <a:blip r:embed="rId3"/>
          <a:stretch>
            <a:fillRect/>
          </a:stretch>
        </p:blipFill>
        <p:spPr>
          <a:xfrm>
            <a:off x="733508" y="2036861"/>
            <a:ext cx="5000625" cy="2021681"/>
          </a:xfrm>
          <a:prstGeom prst="rect">
            <a:avLst/>
          </a:prstGeom>
        </p:spPr>
      </p:pic>
    </p:spTree>
    <p:extLst>
      <p:ext uri="{BB962C8B-B14F-4D97-AF65-F5344CB8AC3E}">
        <p14:creationId xmlns:p14="http://schemas.microsoft.com/office/powerpoint/2010/main" val="17371570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8" end="8"/>
                                            </p:txEl>
                                          </p:spTgt>
                                        </p:tgtEl>
                                        <p:attrNameLst>
                                          <p:attrName>style.visibility</p:attrName>
                                        </p:attrNameLst>
                                      </p:cBhvr>
                                      <p:to>
                                        <p:strVal val="visible"/>
                                      </p:to>
                                    </p:set>
                                    <p:anim calcmode="lin" valueType="num">
                                      <p:cBhvr additive="base">
                                        <p:cTn id="7"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9" end="9"/>
                                            </p:txEl>
                                          </p:spTgt>
                                        </p:tgtEl>
                                        <p:attrNameLst>
                                          <p:attrName>style.visibility</p:attrName>
                                        </p:attrNameLst>
                                      </p:cBhvr>
                                      <p:to>
                                        <p:strVal val="visible"/>
                                      </p:to>
                                    </p:set>
                                    <p:anim calcmode="lin" valueType="num">
                                      <p:cBhvr additive="base">
                                        <p:cTn id="13" dur="500" fill="hold"/>
                                        <p:tgtEl>
                                          <p:spTgt spid="7171">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700446" y="796875"/>
            <a:ext cx="6623064" cy="747713"/>
          </a:xfrm>
        </p:spPr>
        <p:txBody>
          <a:bodyPr/>
          <a:lstStyle/>
          <a:p>
            <a:pPr eaLnBrk="1" hangingPunct="1"/>
            <a:r>
              <a:rPr lang="nl-NL" altLang="nl-NL" b="1" dirty="0" err="1"/>
              <a:t>Meetbox</a:t>
            </a:r>
            <a:r>
              <a:rPr lang="nl-NL" altLang="nl-NL" b="1" dirty="0"/>
              <a:t> bijvullen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33509" y="2193500"/>
            <a:ext cx="5869600" cy="3553695"/>
          </a:xfrm>
        </p:spPr>
        <p:txBody>
          <a:bodyPr>
            <a:normAutofit/>
          </a:bodyPr>
          <a:lstStyle/>
          <a:p>
            <a:pPr indent="0">
              <a:buNone/>
              <a:defRPr/>
            </a:pPr>
            <a:r>
              <a:rPr lang="nl-NL" dirty="0"/>
              <a:t>Vul altijd bij met </a:t>
            </a:r>
            <a:r>
              <a:rPr lang="nl-NL" dirty="0" err="1"/>
              <a:t>Aquanex</a:t>
            </a:r>
            <a:r>
              <a:rPr lang="nl-NL" dirty="0"/>
              <a:t>-vloeistof, deze bevat additieven om algen en bacteriegroei tegen te gaan. </a:t>
            </a:r>
          </a:p>
          <a:p>
            <a:pPr indent="0">
              <a:buNone/>
              <a:defRPr/>
            </a:pPr>
            <a:r>
              <a:rPr lang="nl-NL" dirty="0"/>
              <a:t>Zo werkt het </a:t>
            </a:r>
            <a:r>
              <a:rPr lang="nl-NL" dirty="0" err="1"/>
              <a:t>Hygrowick</a:t>
            </a:r>
            <a:r>
              <a:rPr lang="nl-NL" dirty="0"/>
              <a:t> kousje beter en secuurder.</a:t>
            </a:r>
          </a:p>
          <a:p>
            <a:pPr indent="0">
              <a:buNone/>
              <a:defRPr/>
            </a:pPr>
            <a:endParaRPr lang="nl-NL" dirty="0"/>
          </a:p>
          <a:p>
            <a:pPr indent="0">
              <a:buNone/>
              <a:defRPr/>
            </a:pPr>
            <a:r>
              <a:rPr lang="nl-NL" dirty="0"/>
              <a:t>Gebruik </a:t>
            </a:r>
            <a:r>
              <a:rPr lang="nl-NL" b="1" u="sng" dirty="0"/>
              <a:t>nooit</a:t>
            </a:r>
            <a:r>
              <a:rPr lang="nl-NL" dirty="0"/>
              <a:t>  zuiver leidingwater of condensatiewater van de rookgascondensor, hierdoor kunnen de temperatuurmeters beschadigen!</a:t>
            </a:r>
            <a:endParaRPr lang="nl-NL" b="1" u="sng" dirty="0"/>
          </a:p>
        </p:txBody>
      </p:sp>
      <p:pic>
        <p:nvPicPr>
          <p:cNvPr id="4" name="Afbeelding 3">
            <a:extLst>
              <a:ext uri="{FF2B5EF4-FFF2-40B4-BE49-F238E27FC236}">
                <a16:creationId xmlns:a16="http://schemas.microsoft.com/office/drawing/2014/main" id="{95F9076D-0F3E-420F-AD95-3866165E7F59}"/>
              </a:ext>
            </a:extLst>
          </p:cNvPr>
          <p:cNvPicPr>
            <a:picLocks noChangeAspect="1"/>
          </p:cNvPicPr>
          <p:nvPr/>
        </p:nvPicPr>
        <p:blipFill>
          <a:blip r:embed="rId3"/>
          <a:stretch>
            <a:fillRect/>
          </a:stretch>
        </p:blipFill>
        <p:spPr>
          <a:xfrm>
            <a:off x="5724128" y="4437112"/>
            <a:ext cx="1128713" cy="1250156"/>
          </a:xfrm>
          <a:prstGeom prst="rect">
            <a:avLst/>
          </a:prstGeom>
        </p:spPr>
      </p:pic>
    </p:spTree>
    <p:extLst>
      <p:ext uri="{BB962C8B-B14F-4D97-AF65-F5344CB8AC3E}">
        <p14:creationId xmlns:p14="http://schemas.microsoft.com/office/powerpoint/2010/main" val="14377074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 calcmode="lin" valueType="num">
                                      <p:cBhvr additive="base">
                                        <p:cTn id="19"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733509" y="736948"/>
            <a:ext cx="6623064" cy="747713"/>
          </a:xfrm>
        </p:spPr>
        <p:txBody>
          <a:bodyPr/>
          <a:lstStyle/>
          <a:p>
            <a:pPr eaLnBrk="1" hangingPunct="1"/>
            <a:r>
              <a:rPr lang="nl-NL" altLang="nl-NL" b="1" dirty="0"/>
              <a:t>Elektronische </a:t>
            </a:r>
            <a:r>
              <a:rPr lang="nl-NL" altLang="nl-NL" b="1" dirty="0" err="1"/>
              <a:t>meetbox</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33509" y="2193500"/>
            <a:ext cx="5869600" cy="3553695"/>
          </a:xfrm>
        </p:spPr>
        <p:txBody>
          <a:bodyPr>
            <a:normAutofit/>
          </a:bodyPr>
          <a:lstStyle/>
          <a:p>
            <a:pPr indent="0">
              <a:buNone/>
              <a:defRPr/>
            </a:pPr>
            <a:r>
              <a:rPr lang="nl-NL" dirty="0"/>
              <a:t>Het onderhoud van de </a:t>
            </a:r>
            <a:r>
              <a:rPr lang="nl-NL" dirty="0" err="1"/>
              <a:t>meetbox</a:t>
            </a:r>
            <a:r>
              <a:rPr lang="nl-NL" dirty="0"/>
              <a:t> heeft invloed op de temperatuur en RV.</a:t>
            </a:r>
          </a:p>
          <a:p>
            <a:pPr indent="0">
              <a:buNone/>
              <a:defRPr/>
            </a:pPr>
            <a:r>
              <a:rPr lang="nl-NL" dirty="0"/>
              <a:t>Als de meeting niet nauwkeurig is kan dit er toe leiden dat er onnodig energie wordt gebruikt voor de verwarming of dat er verkeert wordt ingegrepen bij een te hoge RV.</a:t>
            </a:r>
          </a:p>
          <a:p>
            <a:pPr indent="0">
              <a:buNone/>
              <a:defRPr/>
            </a:pPr>
            <a:endParaRPr lang="nl-NL" dirty="0"/>
          </a:p>
          <a:p>
            <a:pPr indent="0">
              <a:buNone/>
              <a:defRPr/>
            </a:pPr>
            <a:r>
              <a:rPr lang="nl-NL" dirty="0"/>
              <a:t>Onderhoud:</a:t>
            </a:r>
          </a:p>
          <a:p>
            <a:pPr indent="0">
              <a:buNone/>
              <a:defRPr/>
            </a:pPr>
            <a:r>
              <a:rPr lang="nl-NL" dirty="0"/>
              <a:t>Buitenkant regelmatig met vochtige doek en mild schoonmaakmiddel schoonmaken.</a:t>
            </a:r>
          </a:p>
          <a:p>
            <a:pPr indent="0">
              <a:buNone/>
              <a:defRPr/>
            </a:pPr>
            <a:r>
              <a:rPr lang="nl-NL" dirty="0"/>
              <a:t>Filter 1 keer per jaar vervangen.</a:t>
            </a:r>
          </a:p>
          <a:p>
            <a:pPr indent="0">
              <a:buNone/>
              <a:defRPr/>
            </a:pPr>
            <a:r>
              <a:rPr lang="nl-NL" dirty="0"/>
              <a:t>Sensor om de 2 jaar vervangen.</a:t>
            </a:r>
          </a:p>
          <a:p>
            <a:pPr indent="0">
              <a:buNone/>
              <a:defRPr/>
            </a:pPr>
            <a:endParaRPr lang="nl-NL" dirty="0"/>
          </a:p>
        </p:txBody>
      </p:sp>
      <p:pic>
        <p:nvPicPr>
          <p:cNvPr id="3" name="Afbeelding 2">
            <a:extLst>
              <a:ext uri="{FF2B5EF4-FFF2-40B4-BE49-F238E27FC236}">
                <a16:creationId xmlns:a16="http://schemas.microsoft.com/office/drawing/2014/main" id="{518C2D61-65F7-4A01-9F91-51D9C9CFCFD3}"/>
              </a:ext>
            </a:extLst>
          </p:cNvPr>
          <p:cNvPicPr>
            <a:picLocks noChangeAspect="1"/>
          </p:cNvPicPr>
          <p:nvPr/>
        </p:nvPicPr>
        <p:blipFill>
          <a:blip r:embed="rId3"/>
          <a:stretch>
            <a:fillRect/>
          </a:stretch>
        </p:blipFill>
        <p:spPr>
          <a:xfrm>
            <a:off x="5957887" y="3736182"/>
            <a:ext cx="3186113" cy="2264569"/>
          </a:xfrm>
          <a:prstGeom prst="rect">
            <a:avLst/>
          </a:prstGeom>
        </p:spPr>
      </p:pic>
    </p:spTree>
    <p:extLst>
      <p:ext uri="{BB962C8B-B14F-4D97-AF65-F5344CB8AC3E}">
        <p14:creationId xmlns:p14="http://schemas.microsoft.com/office/powerpoint/2010/main" val="35351458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 calcmode="lin" valueType="num">
                                      <p:cBhvr additive="base">
                                        <p:cTn id="19"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xEl>
                                              <p:pRg st="4" end="4"/>
                                            </p:txEl>
                                          </p:spTgt>
                                        </p:tgtEl>
                                        <p:attrNameLst>
                                          <p:attrName>style.visibility</p:attrName>
                                        </p:attrNameLst>
                                      </p:cBhvr>
                                      <p:to>
                                        <p:strVal val="visible"/>
                                      </p:to>
                                    </p:set>
                                    <p:anim calcmode="lin" valueType="num">
                                      <p:cBhvr additive="base">
                                        <p:cTn id="25"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anim calcmode="lin" valueType="num">
                                      <p:cBhvr additive="base">
                                        <p:cTn id="31"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 calcmode="lin" valueType="num">
                                      <p:cBhvr additive="base">
                                        <p:cTn id="37"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471D-1130-4F23-BF38-05D141159C42}"/>
              </a:ext>
            </a:extLst>
          </p:cNvPr>
          <p:cNvSpPr>
            <a:spLocks noGrp="1"/>
          </p:cNvSpPr>
          <p:nvPr>
            <p:ph type="title"/>
          </p:nvPr>
        </p:nvSpPr>
        <p:spPr/>
        <p:txBody>
          <a:bodyPr>
            <a:normAutofit fontScale="90000"/>
          </a:bodyPr>
          <a:lstStyle/>
          <a:p>
            <a:r>
              <a:rPr lang="nl-NL" dirty="0"/>
              <a:t>EC meter ijken of kalibreren</a:t>
            </a:r>
            <a:br>
              <a:rPr lang="nl-NL" dirty="0"/>
            </a:br>
            <a:br>
              <a:rPr lang="nl-NL" dirty="0"/>
            </a:br>
            <a:endParaRPr lang="nl-NL" dirty="0"/>
          </a:p>
        </p:txBody>
      </p:sp>
      <p:sp>
        <p:nvSpPr>
          <p:cNvPr id="3" name="Tijdelijke aanduiding voor inhoud 2">
            <a:extLst>
              <a:ext uri="{FF2B5EF4-FFF2-40B4-BE49-F238E27FC236}">
                <a16:creationId xmlns:a16="http://schemas.microsoft.com/office/drawing/2014/main" id="{EA42F713-1A1D-4641-92E5-6813CDC42B89}"/>
              </a:ext>
            </a:extLst>
          </p:cNvPr>
          <p:cNvSpPr>
            <a:spLocks noGrp="1"/>
          </p:cNvSpPr>
          <p:nvPr>
            <p:ph idx="1"/>
          </p:nvPr>
        </p:nvSpPr>
        <p:spPr>
          <a:xfrm>
            <a:off x="582000" y="1772816"/>
            <a:ext cx="6510280" cy="4351338"/>
          </a:xfrm>
        </p:spPr>
        <p:txBody>
          <a:bodyPr/>
          <a:lstStyle/>
          <a:p>
            <a:pPr indent="0">
              <a:buNone/>
            </a:pPr>
            <a:r>
              <a:rPr lang="nl-NL" dirty="0"/>
              <a:t>Met een EC-meter kan je de concentratie van de totale oplosbare zouten in een vloeistof meten. Hierdoor is een EC-meter een belangrijk hulpmiddel voor het controleren en bijstellen van de bemestingsstrategie en het voedingsschema.</a:t>
            </a:r>
          </a:p>
          <a:p>
            <a:pPr indent="0">
              <a:buNone/>
            </a:pPr>
            <a:endParaRPr lang="nl-NL" dirty="0"/>
          </a:p>
          <a:p>
            <a:pPr indent="0">
              <a:buNone/>
            </a:pPr>
            <a:r>
              <a:rPr lang="nl-NL" dirty="0"/>
              <a:t>Naarmate de EC-meter langer in gebruik is, kan er door vervuiling en slijtage aan de elektrode een meetfout in het instrument ontstaan, waardoor de EC-meter foutieve meetwaarden weergeeft. </a:t>
            </a:r>
          </a:p>
          <a:p>
            <a:pPr indent="0">
              <a:buNone/>
            </a:pPr>
            <a:endParaRPr lang="nl-NL" dirty="0"/>
          </a:p>
          <a:p>
            <a:pPr indent="0">
              <a:buNone/>
            </a:pPr>
            <a:r>
              <a:rPr lang="nl-NL" dirty="0"/>
              <a:t>Daarom is het van belang om een EC-meter regelmatig te kalibreren en te controleren. Maar hoe werkt het kalibreren van de EC-meter eigenlijk?</a:t>
            </a:r>
          </a:p>
        </p:txBody>
      </p:sp>
    </p:spTree>
    <p:extLst>
      <p:ext uri="{BB962C8B-B14F-4D97-AF65-F5344CB8AC3E}">
        <p14:creationId xmlns:p14="http://schemas.microsoft.com/office/powerpoint/2010/main" val="418350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89676"/>
            <a:ext cx="7772400" cy="2119244"/>
          </a:xfrm>
        </p:spPr>
        <p:txBody>
          <a:bodyPr>
            <a:normAutofit/>
          </a:bodyPr>
          <a:lstStyle/>
          <a:p>
            <a:r>
              <a:rPr lang="nl-NL" b="1" dirty="0"/>
              <a:t>Les 3</a:t>
            </a:r>
            <a:br>
              <a:rPr lang="nl-NL" b="1" dirty="0"/>
            </a:br>
            <a:r>
              <a:rPr lang="nl-NL" b="1" dirty="0"/>
              <a:t>Schoonmaken en smeren installatie in de kas</a:t>
            </a:r>
          </a:p>
        </p:txBody>
      </p:sp>
      <p:pic>
        <p:nvPicPr>
          <p:cNvPr id="13314" name="Picture 2" descr="Neem schilderwerk van de buizen mee in goed onderhoudsplan">
            <a:extLst>
              <a:ext uri="{FF2B5EF4-FFF2-40B4-BE49-F238E27FC236}">
                <a16:creationId xmlns:a16="http://schemas.microsoft.com/office/drawing/2014/main" id="{FB747669-A0FF-44D4-A06C-903FCF656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37" y="3068960"/>
            <a:ext cx="4981525" cy="298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20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471D-1130-4F23-BF38-05D141159C42}"/>
              </a:ext>
            </a:extLst>
          </p:cNvPr>
          <p:cNvSpPr>
            <a:spLocks noGrp="1"/>
          </p:cNvSpPr>
          <p:nvPr>
            <p:ph type="title"/>
          </p:nvPr>
        </p:nvSpPr>
        <p:spPr/>
        <p:txBody>
          <a:bodyPr/>
          <a:lstStyle/>
          <a:p>
            <a:r>
              <a:rPr lang="nl-NL" dirty="0"/>
              <a:t>Wat is ijken of kalibreren?</a:t>
            </a:r>
          </a:p>
        </p:txBody>
      </p:sp>
      <p:sp>
        <p:nvSpPr>
          <p:cNvPr id="3" name="Tijdelijke aanduiding voor inhoud 2">
            <a:extLst>
              <a:ext uri="{FF2B5EF4-FFF2-40B4-BE49-F238E27FC236}">
                <a16:creationId xmlns:a16="http://schemas.microsoft.com/office/drawing/2014/main" id="{EA42F713-1A1D-4641-92E5-6813CDC42B89}"/>
              </a:ext>
            </a:extLst>
          </p:cNvPr>
          <p:cNvSpPr>
            <a:spLocks noGrp="1"/>
          </p:cNvSpPr>
          <p:nvPr>
            <p:ph idx="1"/>
          </p:nvPr>
        </p:nvSpPr>
        <p:spPr>
          <a:xfrm>
            <a:off x="582000" y="1772816"/>
            <a:ext cx="6510280" cy="4351338"/>
          </a:xfrm>
        </p:spPr>
        <p:txBody>
          <a:bodyPr/>
          <a:lstStyle/>
          <a:p>
            <a:pPr indent="0">
              <a:buNone/>
            </a:pPr>
            <a:r>
              <a:rPr lang="nl-NL" dirty="0"/>
              <a:t>Kalibreren betekent dat je de resultaten van het meetapparaat - in dit geval een EC-meter - vergelijkt met de (</a:t>
            </a:r>
            <a:r>
              <a:rPr lang="nl-NL" dirty="0" err="1"/>
              <a:t>inter</a:t>
            </a:r>
            <a:r>
              <a:rPr lang="nl-NL" dirty="0"/>
              <a:t>)nationaal vastgestelde standaardwaarde. </a:t>
            </a:r>
          </a:p>
          <a:p>
            <a:pPr indent="0">
              <a:buNone/>
            </a:pPr>
            <a:endParaRPr lang="nl-NL" dirty="0"/>
          </a:p>
          <a:p>
            <a:pPr indent="0">
              <a:buNone/>
            </a:pPr>
            <a:r>
              <a:rPr lang="nl-NL" dirty="0"/>
              <a:t>Op deze manier kun je eenvoudig zien of de EC-meter afwijkt van de standaard. Kortom; het geeft de nauwkeurigheid van het apparaat aan. </a:t>
            </a:r>
          </a:p>
          <a:p>
            <a:pPr indent="0">
              <a:buNone/>
            </a:pPr>
            <a:endParaRPr lang="nl-NL" dirty="0"/>
          </a:p>
          <a:p>
            <a:pPr indent="0">
              <a:buNone/>
            </a:pPr>
            <a:r>
              <a:rPr lang="nl-NL" dirty="0"/>
              <a:t>Komen de resultaten in de buurt van de vastgestelde standaardwaarden? Dan weet je dat de meter redelijk nauwkeurig is. Hoe verder het afwijkt, hoe onnauwkeuriger de meter. </a:t>
            </a:r>
          </a:p>
        </p:txBody>
      </p:sp>
    </p:spTree>
    <p:extLst>
      <p:ext uri="{BB962C8B-B14F-4D97-AF65-F5344CB8AC3E}">
        <p14:creationId xmlns:p14="http://schemas.microsoft.com/office/powerpoint/2010/main" val="85465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6777000" cy="764768"/>
          </a:xfrm>
        </p:spPr>
        <p:txBody>
          <a:bodyPr/>
          <a:lstStyle/>
          <a:p>
            <a:r>
              <a:rPr lang="nl-NL" dirty="0"/>
              <a:t>Schermen</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91571" y="1484784"/>
            <a:ext cx="6861946" cy="4351338"/>
          </a:xfrm>
        </p:spPr>
        <p:txBody>
          <a:bodyPr/>
          <a:lstStyle/>
          <a:p>
            <a:pPr indent="0">
              <a:buNone/>
            </a:pPr>
            <a:r>
              <a:rPr lang="nl-NL" dirty="0"/>
              <a:t>Als een schermdoek tijdens de teelt kapotgaat, kan dat veel schade geven. Repareren is dan niet gemakkelijk. Daarom is het controleren van het schermdoek en de beweegbare scherminstallaties geen overbodige luxe als de kas leeg is. Je kunt er dan immers prima bij. </a:t>
            </a:r>
          </a:p>
          <a:p>
            <a:pPr indent="0">
              <a:buNone/>
            </a:pPr>
            <a:endParaRPr lang="nl-NL" dirty="0"/>
          </a:p>
          <a:p>
            <a:pPr indent="0">
              <a:buNone/>
            </a:pPr>
            <a:r>
              <a:rPr lang="nl-NL" dirty="0"/>
              <a:t>Veel kassen hebben tegenwoordig de beschikking over beweegbare scherminstallaties, die verschillende functies hebben. De scherminstallaties:</a:t>
            </a:r>
          </a:p>
          <a:p>
            <a:r>
              <a:rPr lang="nl-NL" dirty="0"/>
              <a:t>– beschermen tegen te veel licht;</a:t>
            </a:r>
          </a:p>
          <a:p>
            <a:r>
              <a:rPr lang="nl-NL" dirty="0"/>
              <a:t>– zorgen voor energiebesparing;</a:t>
            </a:r>
          </a:p>
          <a:p>
            <a:r>
              <a:rPr lang="nl-NL" dirty="0"/>
              <a:t>– verduisteren om een korte dag te realiseren.</a:t>
            </a:r>
          </a:p>
          <a:p>
            <a:pPr indent="0">
              <a:buNone/>
            </a:pPr>
            <a:endParaRPr lang="nl-NL" dirty="0"/>
          </a:p>
        </p:txBody>
      </p:sp>
      <p:pic>
        <p:nvPicPr>
          <p:cNvPr id="4" name="Afbeelding 3">
            <a:extLst>
              <a:ext uri="{FF2B5EF4-FFF2-40B4-BE49-F238E27FC236}">
                <a16:creationId xmlns:a16="http://schemas.microsoft.com/office/drawing/2014/main" id="{4E82AEA5-5CDF-44B3-9D4F-9AD001E660DB}"/>
              </a:ext>
            </a:extLst>
          </p:cNvPr>
          <p:cNvPicPr>
            <a:picLocks noChangeAspect="1"/>
          </p:cNvPicPr>
          <p:nvPr/>
        </p:nvPicPr>
        <p:blipFill>
          <a:blip r:embed="rId2"/>
          <a:stretch>
            <a:fillRect/>
          </a:stretch>
        </p:blipFill>
        <p:spPr>
          <a:xfrm>
            <a:off x="5899797" y="4653136"/>
            <a:ext cx="2628900" cy="1743075"/>
          </a:xfrm>
          <a:prstGeom prst="rect">
            <a:avLst/>
          </a:prstGeom>
        </p:spPr>
      </p:pic>
    </p:spTree>
    <p:extLst>
      <p:ext uri="{BB962C8B-B14F-4D97-AF65-F5344CB8AC3E}">
        <p14:creationId xmlns:p14="http://schemas.microsoft.com/office/powerpoint/2010/main" val="5967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6777000" cy="692760"/>
          </a:xfrm>
        </p:spPr>
        <p:txBody>
          <a:bodyPr/>
          <a:lstStyle/>
          <a:p>
            <a:r>
              <a:rPr lang="nl-NL" dirty="0"/>
              <a:t>Scherminstallatie</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67000" y="1628800"/>
            <a:ext cx="6861946" cy="4351338"/>
          </a:xfrm>
        </p:spPr>
        <p:txBody>
          <a:bodyPr/>
          <a:lstStyle/>
          <a:p>
            <a:pPr indent="0">
              <a:buNone/>
            </a:pPr>
            <a:r>
              <a:rPr lang="nl-NL" dirty="0"/>
              <a:t>Scherminstallaties bevatten veel onderhoudsgevoelige onderdelen. Wanneer je de schermen goed bijhoudt, dan moet je ze op een hoop zaken nalopen:</a:t>
            </a:r>
          </a:p>
          <a:p>
            <a:pPr indent="0">
              <a:buNone/>
            </a:pPr>
            <a:endParaRPr lang="nl-NL" dirty="0"/>
          </a:p>
          <a:p>
            <a:pPr marL="285750" indent="-285750"/>
            <a:r>
              <a:rPr lang="nl-NL" dirty="0"/>
              <a:t>Houd bij draadinstallaties</a:t>
            </a:r>
            <a:r>
              <a:rPr lang="nl-NL" i="1" dirty="0"/>
              <a:t> </a:t>
            </a:r>
            <a:r>
              <a:rPr lang="nl-NL" dirty="0"/>
              <a:t>de spanning en de slijtage van de draden in de gaten, zodra de draden beginnen te rafelen moet je ze vervangen</a:t>
            </a:r>
          </a:p>
          <a:p>
            <a:pPr indent="0">
              <a:buNone/>
            </a:pPr>
            <a:endParaRPr lang="nl-NL" dirty="0"/>
          </a:p>
          <a:p>
            <a:pPr marL="285750" indent="-285750"/>
            <a:r>
              <a:rPr lang="nl-NL" dirty="0"/>
              <a:t> Zichtbare slijtage begint meestal bij de </a:t>
            </a:r>
            <a:r>
              <a:rPr lang="nl-NL" dirty="0" err="1"/>
              <a:t>buisas</a:t>
            </a:r>
            <a:r>
              <a:rPr lang="nl-NL" dirty="0"/>
              <a:t> . Let bij de trek- en duwsystemen op zaken als kapotte diabolowielen</a:t>
            </a:r>
          </a:p>
          <a:p>
            <a:pPr marL="285750" indent="-285750"/>
            <a:endParaRPr lang="nl-NL" dirty="0"/>
          </a:p>
          <a:p>
            <a:pPr marL="285750" indent="-285750"/>
            <a:endParaRPr lang="nl-NL" dirty="0"/>
          </a:p>
        </p:txBody>
      </p:sp>
      <p:pic>
        <p:nvPicPr>
          <p:cNvPr id="3089" name="Picture 17" descr="U-beugel met diabolowiel">
            <a:extLst>
              <a:ext uri="{FF2B5EF4-FFF2-40B4-BE49-F238E27FC236}">
                <a16:creationId xmlns:a16="http://schemas.microsoft.com/office/drawing/2014/main" id="{072083E7-1CF5-4200-952C-36CC125F6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869160"/>
            <a:ext cx="1576125" cy="157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89"/>
                                        </p:tgtEl>
                                        <p:attrNameLst>
                                          <p:attrName>style.visibility</p:attrName>
                                        </p:attrNameLst>
                                      </p:cBhvr>
                                      <p:to>
                                        <p:strVal val="visible"/>
                                      </p:to>
                                    </p:set>
                                    <p:animEffect transition="in" filter="fade">
                                      <p:cBhvr>
                                        <p:cTn id="26" dur="1000"/>
                                        <p:tgtEl>
                                          <p:spTgt spid="3089"/>
                                        </p:tgtEl>
                                      </p:cBhvr>
                                    </p:animEffect>
                                    <p:anim calcmode="lin" valueType="num">
                                      <p:cBhvr>
                                        <p:cTn id="27" dur="1000" fill="hold"/>
                                        <p:tgtEl>
                                          <p:spTgt spid="3089"/>
                                        </p:tgtEl>
                                        <p:attrNameLst>
                                          <p:attrName>ppt_x</p:attrName>
                                        </p:attrNameLst>
                                      </p:cBhvr>
                                      <p:tavLst>
                                        <p:tav tm="0">
                                          <p:val>
                                            <p:strVal val="#ppt_x"/>
                                          </p:val>
                                        </p:tav>
                                        <p:tav tm="100000">
                                          <p:val>
                                            <p:strVal val="#ppt_x"/>
                                          </p:val>
                                        </p:tav>
                                      </p:tavLst>
                                    </p:anim>
                                    <p:anim calcmode="lin" valueType="num">
                                      <p:cBhvr>
                                        <p:cTn id="28" dur="1000" fill="hold"/>
                                        <p:tgtEl>
                                          <p:spTgt spid="30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6777000" cy="692760"/>
          </a:xfrm>
        </p:spPr>
        <p:txBody>
          <a:bodyPr/>
          <a:lstStyle/>
          <a:p>
            <a:r>
              <a:rPr lang="nl-NL" dirty="0"/>
              <a:t>Scherminstallatie</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67000" y="1628800"/>
            <a:ext cx="6861946" cy="4351338"/>
          </a:xfrm>
        </p:spPr>
        <p:txBody>
          <a:bodyPr/>
          <a:lstStyle/>
          <a:p>
            <a:pPr marL="285750" indent="-285750"/>
            <a:r>
              <a:rPr lang="nl-NL" dirty="0"/>
              <a:t>Smeer wat gesmeerd moet worden en doe dat in een logische volgorde. Vet dus eerst de motoren in en daarna de tanden en de rug van de tandbanen. Smeer met beleid. Olie of smeervlekken op het doek zijn uitermate storend.</a:t>
            </a:r>
          </a:p>
          <a:p>
            <a:pPr marL="285750" indent="-285750"/>
            <a:endParaRPr lang="nl-NL" dirty="0"/>
          </a:p>
          <a:p>
            <a:pPr marL="285750" indent="-285750"/>
            <a:endParaRPr lang="nl-NL" dirty="0"/>
          </a:p>
          <a:p>
            <a:pPr marL="285750" indent="-285750"/>
            <a:r>
              <a:rPr lang="nl-NL" dirty="0"/>
              <a:t>Let hierbij op de vetnippels, hier kun je een vetspuit op bevestigen en vet inspuiten.</a:t>
            </a:r>
          </a:p>
          <a:p>
            <a:pPr marL="285750" indent="-285750"/>
            <a:endParaRPr lang="nl-NL" dirty="0"/>
          </a:p>
          <a:p>
            <a:pPr marL="285750" indent="-285750"/>
            <a:r>
              <a:rPr lang="nl-NL" dirty="0"/>
              <a:t>Gebruik altijd het juiste type vet, laat je hierbij adviseren door de leverancier</a:t>
            </a:r>
          </a:p>
          <a:p>
            <a:pPr marL="285750" indent="-285750"/>
            <a:endParaRPr lang="nl-NL" dirty="0"/>
          </a:p>
        </p:txBody>
      </p:sp>
      <p:pic>
        <p:nvPicPr>
          <p:cNvPr id="4" name="Afbeelding 3">
            <a:extLst>
              <a:ext uri="{FF2B5EF4-FFF2-40B4-BE49-F238E27FC236}">
                <a16:creationId xmlns:a16="http://schemas.microsoft.com/office/drawing/2014/main" id="{53023D2D-E324-4CC5-8ECB-CF8E56CA98B0}"/>
              </a:ext>
            </a:extLst>
          </p:cNvPr>
          <p:cNvPicPr>
            <a:picLocks noChangeAspect="1"/>
          </p:cNvPicPr>
          <p:nvPr/>
        </p:nvPicPr>
        <p:blipFill>
          <a:blip r:embed="rId2"/>
          <a:stretch>
            <a:fillRect/>
          </a:stretch>
        </p:blipFill>
        <p:spPr>
          <a:xfrm>
            <a:off x="7433628" y="174853"/>
            <a:ext cx="1495053" cy="1495053"/>
          </a:xfrm>
          <a:prstGeom prst="rect">
            <a:avLst/>
          </a:prstGeom>
        </p:spPr>
      </p:pic>
      <p:sp>
        <p:nvSpPr>
          <p:cNvPr id="6" name="AutoShape 6" descr="1147">
            <a:extLst>
              <a:ext uri="{FF2B5EF4-FFF2-40B4-BE49-F238E27FC236}">
                <a16:creationId xmlns:a16="http://schemas.microsoft.com/office/drawing/2014/main" id="{F58FE92C-A263-49C5-89A5-099C17744E2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a:extLst>
              <a:ext uri="{FF2B5EF4-FFF2-40B4-BE49-F238E27FC236}">
                <a16:creationId xmlns:a16="http://schemas.microsoft.com/office/drawing/2014/main" id="{0A4A9BCB-DAA0-4ADE-A00D-AE4C2BC3ACB8}"/>
              </a:ext>
            </a:extLst>
          </p:cNvPr>
          <p:cNvPicPr>
            <a:picLocks noChangeAspect="1"/>
          </p:cNvPicPr>
          <p:nvPr/>
        </p:nvPicPr>
        <p:blipFill>
          <a:blip r:embed="rId3"/>
          <a:stretch>
            <a:fillRect/>
          </a:stretch>
        </p:blipFill>
        <p:spPr>
          <a:xfrm>
            <a:off x="5436095" y="4653136"/>
            <a:ext cx="2608427" cy="2019023"/>
          </a:xfrm>
          <a:prstGeom prst="rect">
            <a:avLst/>
          </a:prstGeom>
        </p:spPr>
      </p:pic>
    </p:spTree>
    <p:extLst>
      <p:ext uri="{BB962C8B-B14F-4D97-AF65-F5344CB8AC3E}">
        <p14:creationId xmlns:p14="http://schemas.microsoft.com/office/powerpoint/2010/main" val="14290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FF0DF0-B7AD-408A-B420-36DB4F4C469E}"/>
              </a:ext>
            </a:extLst>
          </p:cNvPr>
          <p:cNvSpPr>
            <a:spLocks noGrp="1"/>
          </p:cNvSpPr>
          <p:nvPr>
            <p:ph type="title"/>
          </p:nvPr>
        </p:nvSpPr>
        <p:spPr/>
        <p:txBody>
          <a:bodyPr/>
          <a:lstStyle/>
          <a:p>
            <a:r>
              <a:rPr lang="nl-NL" dirty="0"/>
              <a:t>Vetnippel</a:t>
            </a:r>
          </a:p>
        </p:txBody>
      </p:sp>
      <p:pic>
        <p:nvPicPr>
          <p:cNvPr id="4" name="Onlinemedia 3">
            <a:hlinkClick r:id="" action="ppaction://media"/>
            <a:extLst>
              <a:ext uri="{FF2B5EF4-FFF2-40B4-BE49-F238E27FC236}">
                <a16:creationId xmlns:a16="http://schemas.microsoft.com/office/drawing/2014/main" id="{3A01FB73-E3A1-441E-B96F-6C6C37026EB9}"/>
              </a:ext>
            </a:extLst>
          </p:cNvPr>
          <p:cNvPicPr>
            <a:picLocks noGrp="1" noRot="1" noChangeAspect="1"/>
          </p:cNvPicPr>
          <p:nvPr>
            <p:ph idx="1"/>
            <a:videoFile r:link="rId1"/>
          </p:nvPr>
        </p:nvPicPr>
        <p:blipFill>
          <a:blip r:embed="rId3"/>
          <a:stretch>
            <a:fillRect/>
          </a:stretch>
        </p:blipFill>
        <p:spPr>
          <a:xfrm>
            <a:off x="684912" y="2132856"/>
            <a:ext cx="6528725" cy="3672408"/>
          </a:xfrm>
          <a:prstGeom prst="rect">
            <a:avLst/>
          </a:prstGeom>
        </p:spPr>
      </p:pic>
    </p:spTree>
    <p:extLst>
      <p:ext uri="{BB962C8B-B14F-4D97-AF65-F5344CB8AC3E}">
        <p14:creationId xmlns:p14="http://schemas.microsoft.com/office/powerpoint/2010/main" val="430639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a:xfrm>
            <a:off x="567000" y="576000"/>
            <a:ext cx="6777000" cy="692760"/>
          </a:xfrm>
        </p:spPr>
        <p:txBody>
          <a:bodyPr/>
          <a:lstStyle/>
          <a:p>
            <a:r>
              <a:rPr lang="nl-NL" dirty="0"/>
              <a:t>Scherminstallatie</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67000" y="1628800"/>
            <a:ext cx="6861946" cy="4351338"/>
          </a:xfrm>
        </p:spPr>
        <p:txBody>
          <a:bodyPr/>
          <a:lstStyle/>
          <a:p>
            <a:pPr indent="0">
              <a:buNone/>
            </a:pPr>
            <a:r>
              <a:rPr lang="nl-NL" dirty="0"/>
              <a:t>Dicht de eventuele openingen langs de randen van het scherm, omdat er anders koude lucht van de nok naar beneden kan stromen.</a:t>
            </a:r>
          </a:p>
          <a:p>
            <a:pPr indent="0">
              <a:buNone/>
            </a:pPr>
            <a:endParaRPr lang="nl-NL" dirty="0"/>
          </a:p>
          <a:p>
            <a:pPr indent="0">
              <a:buNone/>
            </a:pPr>
            <a:r>
              <a:rPr lang="nl-NL" dirty="0"/>
              <a:t>In de praktijk heet dit verschijnsel kouval. Dit kan plaatselijk leiden tot groeistagnatie van het gewas.</a:t>
            </a:r>
          </a:p>
          <a:p>
            <a:pPr indent="0">
              <a:buNone/>
            </a:pPr>
            <a:endParaRPr lang="nl-NL" dirty="0"/>
          </a:p>
          <a:p>
            <a:endParaRPr lang="nl-NL" dirty="0"/>
          </a:p>
          <a:p>
            <a:pPr indent="0">
              <a:buNone/>
            </a:pPr>
            <a:r>
              <a:rPr lang="nl-NL" dirty="0"/>
              <a:t> Kijk bij de installaties met plastic knijpertjes of deze nog goed vastzitten, en check de slijtage van de folie of het doek. Goedkopere folies moet je elk jaar  vervangen. </a:t>
            </a:r>
            <a:br>
              <a:rPr lang="nl-NL" dirty="0"/>
            </a:br>
            <a:endParaRPr lang="nl-NL" dirty="0"/>
          </a:p>
          <a:p>
            <a:pPr indent="0">
              <a:buNone/>
            </a:pPr>
            <a:r>
              <a:rPr lang="nl-NL" dirty="0"/>
              <a:t>Doeken hebben een levensduur tot zo’n acht jaar.</a:t>
            </a:r>
          </a:p>
          <a:p>
            <a:pPr marL="285750" indent="-285750"/>
            <a:endParaRPr lang="nl-NL" dirty="0"/>
          </a:p>
        </p:txBody>
      </p:sp>
      <p:sp>
        <p:nvSpPr>
          <p:cNvPr id="6" name="AutoShape 6" descr="1147">
            <a:extLst>
              <a:ext uri="{FF2B5EF4-FFF2-40B4-BE49-F238E27FC236}">
                <a16:creationId xmlns:a16="http://schemas.microsoft.com/office/drawing/2014/main" id="{F58FE92C-A263-49C5-89A5-099C17744E2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4560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err="1"/>
              <a:t>Luchting</a:t>
            </a:r>
            <a:endParaRPr lang="nl-NL" dirty="0"/>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67000" y="1656000"/>
            <a:ext cx="6885320" cy="4659409"/>
          </a:xfrm>
        </p:spPr>
        <p:txBody>
          <a:bodyPr/>
          <a:lstStyle/>
          <a:p>
            <a:pPr indent="0">
              <a:buNone/>
            </a:pPr>
            <a:r>
              <a:rPr lang="nl-NL" dirty="0"/>
              <a:t>De ramen op het dek van de kas worden geopend door middel van een aandrijfmechaniek. De motoren, tandbanen en overbrengingen zijn aan onderhoud onderhevig en in hoofdzaak bestaat dit onderhoud uit het invetten zodat de overbrenging en tandbanen soepel blijven draaien.</a:t>
            </a:r>
          </a:p>
          <a:p>
            <a:pPr indent="0">
              <a:buNone/>
            </a:pPr>
            <a:endParaRPr lang="nl-NL" dirty="0"/>
          </a:p>
          <a:p>
            <a:pPr indent="0">
              <a:buNone/>
            </a:pPr>
            <a:r>
              <a:rPr lang="nl-NL" dirty="0"/>
              <a:t>Je kan de aandrijving het beste smeren als de kas leeg is, want deze zit boven in de kas</a:t>
            </a:r>
          </a:p>
          <a:p>
            <a:pPr indent="0">
              <a:buNone/>
            </a:pPr>
            <a:endParaRPr lang="nl-NL" dirty="0"/>
          </a:p>
          <a:p>
            <a:pPr indent="0">
              <a:buNone/>
            </a:pPr>
            <a:r>
              <a:rPr lang="nl-NL" dirty="0"/>
              <a:t>Denk hierbij aan de tandbanen en vetnippels.</a:t>
            </a:r>
          </a:p>
          <a:p>
            <a:pPr indent="0">
              <a:buNone/>
            </a:pPr>
            <a:endParaRPr lang="nl-NL" dirty="0"/>
          </a:p>
          <a:p>
            <a:pPr indent="0">
              <a:buNone/>
            </a:pPr>
            <a:endParaRPr lang="nl-NL" dirty="0"/>
          </a:p>
          <a:p>
            <a:pPr indent="0">
              <a:buNone/>
            </a:pPr>
            <a:endParaRPr lang="nl-NL" dirty="0"/>
          </a:p>
          <a:p>
            <a:pPr indent="0">
              <a:buNone/>
            </a:pPr>
            <a:endParaRPr lang="nl-NL" dirty="0"/>
          </a:p>
        </p:txBody>
      </p:sp>
      <p:pic>
        <p:nvPicPr>
          <p:cNvPr id="4" name="Afbeelding 3">
            <a:extLst>
              <a:ext uri="{FF2B5EF4-FFF2-40B4-BE49-F238E27FC236}">
                <a16:creationId xmlns:a16="http://schemas.microsoft.com/office/drawing/2014/main" id="{62101218-7B37-47F1-AC9B-2EBE5861064B}"/>
              </a:ext>
            </a:extLst>
          </p:cNvPr>
          <p:cNvPicPr>
            <a:picLocks noChangeAspect="1"/>
          </p:cNvPicPr>
          <p:nvPr/>
        </p:nvPicPr>
        <p:blipFill>
          <a:blip r:embed="rId2"/>
          <a:stretch>
            <a:fillRect/>
          </a:stretch>
        </p:blipFill>
        <p:spPr>
          <a:xfrm>
            <a:off x="5004048" y="4877134"/>
            <a:ext cx="3171825" cy="1438275"/>
          </a:xfrm>
          <a:prstGeom prst="rect">
            <a:avLst/>
          </a:prstGeom>
        </p:spPr>
      </p:pic>
    </p:spTree>
    <p:extLst>
      <p:ext uri="{BB962C8B-B14F-4D97-AF65-F5344CB8AC3E}">
        <p14:creationId xmlns:p14="http://schemas.microsoft.com/office/powerpoint/2010/main" val="29339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err="1"/>
              <a:t>Luchting</a:t>
            </a:r>
            <a:endParaRPr lang="nl-NL" dirty="0"/>
          </a:p>
        </p:txBody>
      </p:sp>
      <p:pic>
        <p:nvPicPr>
          <p:cNvPr id="4" name="Onlinemedia 3">
            <a:hlinkClick r:id="" action="ppaction://media"/>
            <a:extLst>
              <a:ext uri="{FF2B5EF4-FFF2-40B4-BE49-F238E27FC236}">
                <a16:creationId xmlns:a16="http://schemas.microsoft.com/office/drawing/2014/main" id="{AA3E7F65-A711-44DB-ADE8-607C7334544D}"/>
              </a:ext>
            </a:extLst>
          </p:cNvPr>
          <p:cNvPicPr>
            <a:picLocks noGrp="1" noRot="1" noChangeAspect="1"/>
          </p:cNvPicPr>
          <p:nvPr>
            <p:ph idx="1"/>
            <a:videoFile r:link="rId1"/>
          </p:nvPr>
        </p:nvPicPr>
        <p:blipFill>
          <a:blip r:embed="rId3"/>
          <a:stretch>
            <a:fillRect/>
          </a:stretch>
        </p:blipFill>
        <p:spPr>
          <a:xfrm>
            <a:off x="567000" y="1711126"/>
            <a:ext cx="6542266" cy="3680024"/>
          </a:xfrm>
          <a:prstGeom prst="rect">
            <a:avLst/>
          </a:prstGeom>
        </p:spPr>
      </p:pic>
    </p:spTree>
    <p:extLst>
      <p:ext uri="{BB962C8B-B14F-4D97-AF65-F5344CB8AC3E}">
        <p14:creationId xmlns:p14="http://schemas.microsoft.com/office/powerpoint/2010/main" val="93348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8BBD4-59DA-4EFD-9D7C-C3CAFD0C9653}"/>
              </a:ext>
            </a:extLst>
          </p:cNvPr>
          <p:cNvSpPr>
            <a:spLocks noGrp="1"/>
          </p:cNvSpPr>
          <p:nvPr>
            <p:ph type="title"/>
          </p:nvPr>
        </p:nvSpPr>
        <p:spPr/>
        <p:txBody>
          <a:bodyPr/>
          <a:lstStyle/>
          <a:p>
            <a:r>
              <a:rPr lang="nl-NL" dirty="0"/>
              <a:t>Belichtingsinstallatie</a:t>
            </a:r>
          </a:p>
        </p:txBody>
      </p:sp>
      <p:sp>
        <p:nvSpPr>
          <p:cNvPr id="3" name="Tijdelijke aanduiding voor inhoud 2">
            <a:extLst>
              <a:ext uri="{FF2B5EF4-FFF2-40B4-BE49-F238E27FC236}">
                <a16:creationId xmlns:a16="http://schemas.microsoft.com/office/drawing/2014/main" id="{F6E8340E-DAB5-4651-BBCE-157B4068A008}"/>
              </a:ext>
            </a:extLst>
          </p:cNvPr>
          <p:cNvSpPr>
            <a:spLocks noGrp="1"/>
          </p:cNvSpPr>
          <p:nvPr>
            <p:ph idx="1"/>
          </p:nvPr>
        </p:nvSpPr>
        <p:spPr>
          <a:xfrm>
            <a:off x="567000" y="1728000"/>
            <a:ext cx="6777000" cy="4351338"/>
          </a:xfrm>
        </p:spPr>
        <p:txBody>
          <a:bodyPr/>
          <a:lstStyle/>
          <a:p>
            <a:pPr indent="0">
              <a:buNone/>
            </a:pPr>
            <a:r>
              <a:rPr lang="nl-NL" dirty="0"/>
              <a:t>De groeilampen in de kas kan je onderverdelen in 2 soorten</a:t>
            </a:r>
          </a:p>
          <a:p>
            <a:pPr indent="0">
              <a:buNone/>
            </a:pPr>
            <a:endParaRPr lang="nl-NL" dirty="0"/>
          </a:p>
          <a:p>
            <a:pPr marL="285750" indent="-285750"/>
            <a:r>
              <a:rPr lang="nl-NL" dirty="0"/>
              <a:t>Son T lampen (hoge druk natriumlampen)</a:t>
            </a:r>
            <a:br>
              <a:rPr lang="nl-NL" dirty="0"/>
            </a:br>
            <a:r>
              <a:rPr lang="nl-NL" dirty="0"/>
              <a:t>- gaan 10.000 uur mee</a:t>
            </a:r>
            <a:br>
              <a:rPr lang="nl-NL" dirty="0"/>
            </a:br>
            <a:r>
              <a:rPr lang="nl-NL" dirty="0"/>
              <a:t>- kost veel stroom</a:t>
            </a:r>
            <a:br>
              <a:rPr lang="nl-NL" dirty="0"/>
            </a:br>
            <a:r>
              <a:rPr lang="nl-NL" dirty="0"/>
              <a:t>- elk jaar minder licht (tot wel 10% jaar minder licht)</a:t>
            </a:r>
            <a:br>
              <a:rPr lang="nl-NL" dirty="0"/>
            </a:br>
            <a:r>
              <a:rPr lang="nl-NL" dirty="0"/>
              <a:t>- onderhoud reflectoren</a:t>
            </a:r>
          </a:p>
          <a:p>
            <a:pPr marL="285750" indent="-285750"/>
            <a:endParaRPr lang="nl-NL" dirty="0"/>
          </a:p>
          <a:p>
            <a:pPr marL="285750" indent="-285750"/>
            <a:r>
              <a:rPr lang="nl-NL" dirty="0"/>
              <a:t>LED lampen</a:t>
            </a:r>
            <a:br>
              <a:rPr lang="nl-NL" dirty="0"/>
            </a:br>
            <a:r>
              <a:rPr lang="nl-NL" dirty="0"/>
              <a:t>- wat duurder in aanschaf</a:t>
            </a:r>
            <a:br>
              <a:rPr lang="nl-NL" dirty="0"/>
            </a:br>
            <a:r>
              <a:rPr lang="nl-NL" dirty="0"/>
              <a:t>- gaan 25.000 uur mee</a:t>
            </a:r>
            <a:br>
              <a:rPr lang="nl-NL" dirty="0"/>
            </a:br>
            <a:r>
              <a:rPr lang="nl-NL" dirty="0"/>
              <a:t>- goedkoper in gebruik  </a:t>
            </a:r>
            <a:br>
              <a:rPr lang="nl-NL" dirty="0"/>
            </a:br>
            <a:r>
              <a:rPr lang="nl-NL" dirty="0"/>
              <a:t>- meer kleuren licht</a:t>
            </a:r>
            <a:br>
              <a:rPr lang="nl-NL" dirty="0"/>
            </a:br>
            <a:r>
              <a:rPr lang="nl-NL" dirty="0"/>
              <a:t>- lichtopbrengst blijft bijna hetzelfde</a:t>
            </a:r>
          </a:p>
        </p:txBody>
      </p:sp>
      <p:pic>
        <p:nvPicPr>
          <p:cNvPr id="4" name="Afbeelding 3">
            <a:extLst>
              <a:ext uri="{FF2B5EF4-FFF2-40B4-BE49-F238E27FC236}">
                <a16:creationId xmlns:a16="http://schemas.microsoft.com/office/drawing/2014/main" id="{008760F2-C701-4CA1-96EE-1F7B577A713E}"/>
              </a:ext>
            </a:extLst>
          </p:cNvPr>
          <p:cNvPicPr>
            <a:picLocks noChangeAspect="1"/>
          </p:cNvPicPr>
          <p:nvPr/>
        </p:nvPicPr>
        <p:blipFill>
          <a:blip r:embed="rId2"/>
          <a:stretch>
            <a:fillRect/>
          </a:stretch>
        </p:blipFill>
        <p:spPr>
          <a:xfrm>
            <a:off x="5724128" y="4522901"/>
            <a:ext cx="2619375" cy="1743075"/>
          </a:xfrm>
          <a:prstGeom prst="rect">
            <a:avLst/>
          </a:prstGeom>
        </p:spPr>
      </p:pic>
      <p:pic>
        <p:nvPicPr>
          <p:cNvPr id="5" name="Afbeelding 4">
            <a:extLst>
              <a:ext uri="{FF2B5EF4-FFF2-40B4-BE49-F238E27FC236}">
                <a16:creationId xmlns:a16="http://schemas.microsoft.com/office/drawing/2014/main" id="{D2EE7B46-3E6D-4F7A-AFEA-FF414AAC5B9F}"/>
              </a:ext>
            </a:extLst>
          </p:cNvPr>
          <p:cNvPicPr>
            <a:picLocks noChangeAspect="1"/>
          </p:cNvPicPr>
          <p:nvPr/>
        </p:nvPicPr>
        <p:blipFill>
          <a:blip r:embed="rId3"/>
          <a:stretch>
            <a:fillRect/>
          </a:stretch>
        </p:blipFill>
        <p:spPr>
          <a:xfrm>
            <a:off x="6674906" y="1728000"/>
            <a:ext cx="1902094" cy="1437138"/>
          </a:xfrm>
          <a:prstGeom prst="rect">
            <a:avLst/>
          </a:prstGeom>
        </p:spPr>
      </p:pic>
    </p:spTree>
    <p:extLst>
      <p:ext uri="{BB962C8B-B14F-4D97-AF65-F5344CB8AC3E}">
        <p14:creationId xmlns:p14="http://schemas.microsoft.com/office/powerpoint/2010/main" val="46905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Belichting Son T</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67000" y="1653363"/>
            <a:ext cx="6861946" cy="4351338"/>
          </a:xfrm>
        </p:spPr>
        <p:txBody>
          <a:bodyPr/>
          <a:lstStyle/>
          <a:p>
            <a:pPr indent="0">
              <a:buNone/>
            </a:pPr>
            <a:r>
              <a:rPr lang="nl-NL" dirty="0"/>
              <a:t>Doordat de reflector en de bol erg vies worden, kan na drie jaar een lichtverlies optreden van 15 tot 20%. </a:t>
            </a:r>
          </a:p>
          <a:p>
            <a:pPr indent="0">
              <a:buNone/>
            </a:pPr>
            <a:endParaRPr lang="nl-NL" dirty="0"/>
          </a:p>
          <a:p>
            <a:pPr indent="0">
              <a:buNone/>
            </a:pPr>
            <a:r>
              <a:rPr lang="nl-NL" dirty="0"/>
              <a:t>Vervuilde reflectoren geven al gauw een omzetverlies van zo’n drie tot zes euro per vierkante meter</a:t>
            </a:r>
          </a:p>
          <a:p>
            <a:pPr indent="0">
              <a:buNone/>
            </a:pPr>
            <a:endParaRPr lang="nl-NL" dirty="0"/>
          </a:p>
          <a:p>
            <a:pPr indent="0">
              <a:buNone/>
            </a:pPr>
            <a:r>
              <a:rPr lang="nl-NL" dirty="0"/>
              <a:t>Er zijn enkele factoren die bepalen hoeveel vuil zich afzet op de reflector en de lamp. Dat zijn onder meer het aantal gebruikte bestrijdingsmiddelen, de ophanghoogte van de armaturen en de soort teelt (grond- of substraatteelt). </a:t>
            </a:r>
          </a:p>
          <a:p>
            <a:pPr indent="0">
              <a:buNone/>
            </a:pPr>
            <a:endParaRPr lang="nl-NL" dirty="0"/>
          </a:p>
          <a:p>
            <a:pPr indent="0">
              <a:buNone/>
            </a:pPr>
            <a:r>
              <a:rPr lang="nl-NL" dirty="0"/>
              <a:t>Het vuil dat zich op de reflector en lampenbol bevindt, verbrandt als gevolg van de hoge temperaturen en vormt een zwarte aanslag</a:t>
            </a:r>
          </a:p>
        </p:txBody>
      </p:sp>
    </p:spTree>
    <p:extLst>
      <p:ext uri="{BB962C8B-B14F-4D97-AF65-F5344CB8AC3E}">
        <p14:creationId xmlns:p14="http://schemas.microsoft.com/office/powerpoint/2010/main" val="329166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56889DA-41A2-4552-A79A-4F80576CFD40}"/>
              </a:ext>
            </a:extLst>
          </p:cNvPr>
          <p:cNvSpPr txBox="1"/>
          <p:nvPr/>
        </p:nvSpPr>
        <p:spPr>
          <a:xfrm>
            <a:off x="922020" y="836712"/>
            <a:ext cx="5741582" cy="553998"/>
          </a:xfrm>
          <a:prstGeom prst="rect">
            <a:avLst/>
          </a:prstGeom>
          <a:noFill/>
        </p:spPr>
        <p:txBody>
          <a:bodyPr wrap="square" rtlCol="0">
            <a:spAutoFit/>
          </a:bodyPr>
          <a:lstStyle/>
          <a:p>
            <a:r>
              <a:rPr lang="nl-NL" sz="3000" b="1" dirty="0"/>
              <a:t>Lesprogramma dit blok</a:t>
            </a:r>
          </a:p>
        </p:txBody>
      </p:sp>
      <p:sp>
        <p:nvSpPr>
          <p:cNvPr id="4" name="Tekstvak 3">
            <a:extLst>
              <a:ext uri="{FF2B5EF4-FFF2-40B4-BE49-F238E27FC236}">
                <a16:creationId xmlns:a16="http://schemas.microsoft.com/office/drawing/2014/main" id="{BE5E9AAC-8AFC-4CA9-B89F-13D11A0216BE}"/>
              </a:ext>
            </a:extLst>
          </p:cNvPr>
          <p:cNvSpPr txBox="1"/>
          <p:nvPr/>
        </p:nvSpPr>
        <p:spPr>
          <a:xfrm>
            <a:off x="922020" y="2068831"/>
            <a:ext cx="6962348" cy="3046988"/>
          </a:xfrm>
          <a:prstGeom prst="rect">
            <a:avLst/>
          </a:prstGeom>
          <a:noFill/>
        </p:spPr>
        <p:txBody>
          <a:bodyPr wrap="square" rtlCol="0">
            <a:spAutoFit/>
          </a:bodyPr>
          <a:lstStyle/>
          <a:p>
            <a:pPr marL="214313" indent="-214313">
              <a:buFont typeface="Arial" panose="020B0604020202020204" pitchFamily="34" charset="0"/>
              <a:buChar char="•"/>
            </a:pPr>
            <a:r>
              <a:rPr lang="nl-NL" sz="2400" dirty="0"/>
              <a:t>Les 1: Schoonmaken van de kas</a:t>
            </a:r>
          </a:p>
          <a:p>
            <a:pPr marL="214313" indent="-214313">
              <a:buFont typeface="Arial" panose="020B0604020202020204" pitchFamily="34" charset="0"/>
              <a:buChar char="•"/>
            </a:pPr>
            <a:r>
              <a:rPr lang="nl-NL" sz="2400" dirty="0"/>
              <a:t>Les 2: Ontsmetten van de kas en reinigen </a:t>
            </a:r>
            <a:r>
              <a:rPr lang="nl-NL" sz="2400" dirty="0" err="1"/>
              <a:t>kasdek</a:t>
            </a:r>
            <a:endParaRPr lang="nl-NL" sz="2400" dirty="0"/>
          </a:p>
          <a:p>
            <a:pPr marL="214313" indent="-214313">
              <a:buFont typeface="Arial" panose="020B0604020202020204" pitchFamily="34" charset="0"/>
              <a:buChar char="•"/>
            </a:pPr>
            <a:r>
              <a:rPr lang="nl-NL" sz="2400" dirty="0"/>
              <a:t>Les 3: Schoonmaken installaties in de kas</a:t>
            </a:r>
          </a:p>
          <a:p>
            <a:pPr marL="214313" indent="-214313">
              <a:buFont typeface="Arial" panose="020B0604020202020204" pitchFamily="34" charset="0"/>
              <a:buChar char="•"/>
            </a:pPr>
            <a:r>
              <a:rPr lang="nl-NL" sz="2400" dirty="0"/>
              <a:t>Les 4: Reinigingsapparatuur </a:t>
            </a:r>
          </a:p>
          <a:p>
            <a:pPr marL="214313" indent="-214313">
              <a:buFont typeface="Arial" panose="020B0604020202020204" pitchFamily="34" charset="0"/>
              <a:buChar char="•"/>
            </a:pPr>
            <a:r>
              <a:rPr lang="nl-NL" sz="2400" dirty="0"/>
              <a:t>Les 5: Excursie</a:t>
            </a:r>
          </a:p>
          <a:p>
            <a:pPr marL="214313" indent="-214313">
              <a:buFont typeface="Arial" panose="020B0604020202020204" pitchFamily="34" charset="0"/>
              <a:buChar char="•"/>
            </a:pPr>
            <a:r>
              <a:rPr lang="nl-NL" sz="2400" dirty="0"/>
              <a:t>Les 6: studiedag</a:t>
            </a:r>
          </a:p>
          <a:p>
            <a:pPr marL="214313" indent="-214313">
              <a:buFont typeface="Arial" panose="020B0604020202020204" pitchFamily="34" charset="0"/>
              <a:buChar char="•"/>
            </a:pPr>
            <a:r>
              <a:rPr lang="nl-NL" sz="2400" dirty="0"/>
              <a:t>Les 7: Bodem en substraat ontsmetten </a:t>
            </a:r>
          </a:p>
          <a:p>
            <a:pPr marL="214313" indent="-214313">
              <a:buFont typeface="Arial" panose="020B0604020202020204" pitchFamily="34" charset="0"/>
              <a:buChar char="•"/>
            </a:pPr>
            <a:r>
              <a:rPr lang="nl-NL" sz="2400" dirty="0"/>
              <a:t>Les 8: Toets</a:t>
            </a:r>
          </a:p>
        </p:txBody>
      </p:sp>
      <p:pic>
        <p:nvPicPr>
          <p:cNvPr id="2" name="Afbeelding 1">
            <a:extLst>
              <a:ext uri="{FF2B5EF4-FFF2-40B4-BE49-F238E27FC236}">
                <a16:creationId xmlns:a16="http://schemas.microsoft.com/office/drawing/2014/main" id="{7090F0AB-3877-490C-9DB3-C9E28FC060F0}"/>
              </a:ext>
            </a:extLst>
          </p:cNvPr>
          <p:cNvPicPr>
            <a:picLocks noChangeAspect="1"/>
          </p:cNvPicPr>
          <p:nvPr/>
        </p:nvPicPr>
        <p:blipFill>
          <a:blip r:embed="rId2"/>
          <a:stretch>
            <a:fillRect/>
          </a:stretch>
        </p:blipFill>
        <p:spPr>
          <a:xfrm>
            <a:off x="5036393" y="4725144"/>
            <a:ext cx="2847975" cy="1600200"/>
          </a:xfrm>
          <a:prstGeom prst="rect">
            <a:avLst/>
          </a:prstGeom>
        </p:spPr>
      </p:pic>
    </p:spTree>
    <p:extLst>
      <p:ext uri="{BB962C8B-B14F-4D97-AF65-F5344CB8AC3E}">
        <p14:creationId xmlns:p14="http://schemas.microsoft.com/office/powerpoint/2010/main" val="2852106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Belichting Son T</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524527" y="1621314"/>
            <a:ext cx="6861946" cy="4351338"/>
          </a:xfrm>
        </p:spPr>
        <p:txBody>
          <a:bodyPr>
            <a:normAutofit/>
          </a:bodyPr>
          <a:lstStyle/>
          <a:p>
            <a:pPr indent="0">
              <a:buNone/>
            </a:pPr>
            <a:r>
              <a:rPr lang="nl-NL" dirty="0"/>
              <a:t>Je kunt het beste eerst de lamp verwijderen, pak nooit de lamp aan met blote handen. Lichaamsvet blijft dan achter op de lamp, en dit brand in de lamp als hij wordt aangezet. Hierdoor zal de lamp sneller stuk gaan.  </a:t>
            </a:r>
          </a:p>
          <a:p>
            <a:pPr indent="0">
              <a:buNone/>
            </a:pPr>
            <a:endParaRPr lang="nl-NL" dirty="0"/>
          </a:p>
          <a:p>
            <a:pPr indent="0">
              <a:buNone/>
            </a:pPr>
            <a:r>
              <a:rPr lang="nl-NL" dirty="0"/>
              <a:t>Je kunt de reflector het beste schoonmaken met een middel zonder ammonia en een zachte doek. Zorg er in ieder geval voor dat je nooit een schuurmiddel gebruikt, want dat maakt de reflector dof. Daardoor vermindert de lichtweerkaatsing aanzienlijk. </a:t>
            </a:r>
          </a:p>
          <a:p>
            <a:pPr indent="0">
              <a:buNone/>
            </a:pPr>
            <a:endParaRPr lang="nl-NL" dirty="0"/>
          </a:p>
          <a:p>
            <a:pPr indent="0">
              <a:buNone/>
            </a:pPr>
            <a:r>
              <a:rPr lang="nl-NL" dirty="0"/>
              <a:t>Spuit na behandeling de reflector schoon met gedemineraliseerd water, zodat er na het opdrogen geen kalkvlekken achterblijven. De lampen mag je uitsluitend droogmaken met een schone, droge doek. </a:t>
            </a:r>
          </a:p>
        </p:txBody>
      </p:sp>
    </p:spTree>
    <p:extLst>
      <p:ext uri="{BB962C8B-B14F-4D97-AF65-F5344CB8AC3E}">
        <p14:creationId xmlns:p14="http://schemas.microsoft.com/office/powerpoint/2010/main" val="258254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Belichting Son T</a:t>
            </a:r>
          </a:p>
        </p:txBody>
      </p:sp>
      <p:pic>
        <p:nvPicPr>
          <p:cNvPr id="4" name="Onlinemedia 3">
            <a:hlinkClick r:id="" action="ppaction://media"/>
            <a:extLst>
              <a:ext uri="{FF2B5EF4-FFF2-40B4-BE49-F238E27FC236}">
                <a16:creationId xmlns:a16="http://schemas.microsoft.com/office/drawing/2014/main" id="{3D1BBD68-5BF4-46CD-A6F3-4E8943A7FEA4}"/>
              </a:ext>
            </a:extLst>
          </p:cNvPr>
          <p:cNvPicPr>
            <a:picLocks noGrp="1" noRot="1" noChangeAspect="1"/>
          </p:cNvPicPr>
          <p:nvPr>
            <p:ph idx="1"/>
            <a:videoFile r:link="rId1"/>
          </p:nvPr>
        </p:nvPicPr>
        <p:blipFill>
          <a:blip r:embed="rId3"/>
          <a:stretch>
            <a:fillRect/>
          </a:stretch>
        </p:blipFill>
        <p:spPr>
          <a:xfrm>
            <a:off x="395536" y="2204864"/>
            <a:ext cx="6777000" cy="3812063"/>
          </a:xfrm>
          <a:prstGeom prst="rect">
            <a:avLst/>
          </a:prstGeom>
        </p:spPr>
      </p:pic>
    </p:spTree>
    <p:extLst>
      <p:ext uri="{BB962C8B-B14F-4D97-AF65-F5344CB8AC3E}">
        <p14:creationId xmlns:p14="http://schemas.microsoft.com/office/powerpoint/2010/main" val="1238478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Belichting Son T</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482054" y="1412776"/>
            <a:ext cx="6861946" cy="4351338"/>
          </a:xfrm>
        </p:spPr>
        <p:txBody>
          <a:bodyPr>
            <a:normAutofit/>
          </a:bodyPr>
          <a:lstStyle/>
          <a:p>
            <a:pPr indent="0">
              <a:buNone/>
            </a:pPr>
            <a:r>
              <a:rPr lang="nl-NL" dirty="0"/>
              <a:t>Behalve schoonmaken kun je de reflectoren ook laten anodiseren.</a:t>
            </a:r>
          </a:p>
          <a:p>
            <a:pPr indent="0">
              <a:buNone/>
            </a:pPr>
            <a:endParaRPr lang="nl-NL" dirty="0"/>
          </a:p>
          <a:p>
            <a:pPr indent="0">
              <a:buNone/>
            </a:pPr>
            <a:r>
              <a:rPr lang="nl-NL" dirty="0"/>
              <a:t>Hierbij wordt het aluminium van de reflector langs elektrochemische weg voorzien van een hard beschermend laagje. Ze zijn dan weer als nieuw. </a:t>
            </a:r>
          </a:p>
          <a:p>
            <a:pPr indent="0">
              <a:buNone/>
            </a:pPr>
            <a:endParaRPr lang="nl-NL" dirty="0"/>
          </a:p>
          <a:p>
            <a:pPr indent="0">
              <a:buNone/>
            </a:pPr>
            <a:r>
              <a:rPr lang="nl-NL" dirty="0"/>
              <a:t>De bedrijven die kunnen anodiseren, komen de reflectoren ophalen en na behandeling weer terugbrengen. </a:t>
            </a:r>
          </a:p>
        </p:txBody>
      </p:sp>
      <p:pic>
        <p:nvPicPr>
          <p:cNvPr id="4" name="Afbeelding 3">
            <a:extLst>
              <a:ext uri="{FF2B5EF4-FFF2-40B4-BE49-F238E27FC236}">
                <a16:creationId xmlns:a16="http://schemas.microsoft.com/office/drawing/2014/main" id="{F1C0688F-40CC-49A1-91A3-B0914DC40908}"/>
              </a:ext>
            </a:extLst>
          </p:cNvPr>
          <p:cNvPicPr>
            <a:picLocks noChangeAspect="1"/>
          </p:cNvPicPr>
          <p:nvPr/>
        </p:nvPicPr>
        <p:blipFill>
          <a:blip r:embed="rId2"/>
          <a:stretch>
            <a:fillRect/>
          </a:stretch>
        </p:blipFill>
        <p:spPr>
          <a:xfrm>
            <a:off x="5076420" y="4422559"/>
            <a:ext cx="2469094" cy="1859441"/>
          </a:xfrm>
          <a:prstGeom prst="rect">
            <a:avLst/>
          </a:prstGeom>
        </p:spPr>
      </p:pic>
    </p:spTree>
    <p:extLst>
      <p:ext uri="{BB962C8B-B14F-4D97-AF65-F5344CB8AC3E}">
        <p14:creationId xmlns:p14="http://schemas.microsoft.com/office/powerpoint/2010/main" val="30406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3856E-D493-435A-95AF-A7C236744BC0}"/>
              </a:ext>
            </a:extLst>
          </p:cNvPr>
          <p:cNvSpPr>
            <a:spLocks noGrp="1"/>
          </p:cNvSpPr>
          <p:nvPr>
            <p:ph type="title"/>
          </p:nvPr>
        </p:nvSpPr>
        <p:spPr/>
        <p:txBody>
          <a:bodyPr/>
          <a:lstStyle/>
          <a:p>
            <a:r>
              <a:rPr lang="nl-NL" dirty="0"/>
              <a:t>Vragen les 3</a:t>
            </a:r>
          </a:p>
        </p:txBody>
      </p:sp>
      <p:sp>
        <p:nvSpPr>
          <p:cNvPr id="3" name="Tijdelijke aanduiding voor inhoud 2">
            <a:extLst>
              <a:ext uri="{FF2B5EF4-FFF2-40B4-BE49-F238E27FC236}">
                <a16:creationId xmlns:a16="http://schemas.microsoft.com/office/drawing/2014/main" id="{77790C0A-B022-47A7-9C55-CE1E3525AE4C}"/>
              </a:ext>
            </a:extLst>
          </p:cNvPr>
          <p:cNvSpPr>
            <a:spLocks noGrp="1"/>
          </p:cNvSpPr>
          <p:nvPr>
            <p:ph idx="1"/>
          </p:nvPr>
        </p:nvSpPr>
        <p:spPr>
          <a:xfrm>
            <a:off x="683568" y="1930662"/>
            <a:ext cx="6777000" cy="4351338"/>
          </a:xfrm>
        </p:spPr>
        <p:txBody>
          <a:bodyPr>
            <a:normAutofit fontScale="92500" lnSpcReduction="10000"/>
          </a:bodyPr>
          <a:lstStyle/>
          <a:p>
            <a:pPr indent="0">
              <a:buNone/>
            </a:pPr>
            <a:r>
              <a:rPr lang="nl-NL" dirty="0"/>
              <a:t>Bij het reinigen en in orde maken van apparatuur zijn er een aantal zaken waarmee je rekening moet houden. De volgende stellingen gaan hierover. Geef aan of ze juist of onjuist zijn en waarom.</a:t>
            </a:r>
          </a:p>
          <a:p>
            <a:pPr marL="342900" indent="-342900">
              <a:buFont typeface="+mj-lt"/>
              <a:buAutoNum type="arabicPeriod"/>
            </a:pPr>
            <a:r>
              <a:rPr lang="nl-NL" dirty="0"/>
              <a:t>Sommige reinigingsmiddelen doden alleen schimmels en insecten zoek op welke.</a:t>
            </a:r>
          </a:p>
          <a:p>
            <a:pPr marL="342900" indent="-342900">
              <a:buFont typeface="+mj-lt"/>
              <a:buAutoNum type="arabicPeriod"/>
            </a:pPr>
            <a:r>
              <a:rPr lang="nl-NL" dirty="0"/>
              <a:t>Bij het verven van verwarmingspijpen moet de temperatuur van de pijp minimaal 70°C zijn.</a:t>
            </a:r>
          </a:p>
          <a:p>
            <a:pPr marL="342900" indent="-342900">
              <a:buFont typeface="+mj-lt"/>
              <a:buAutoNum type="arabicPeriod"/>
            </a:pPr>
            <a:r>
              <a:rPr lang="nl-NL" dirty="0"/>
              <a:t>Bij het verven van verwarmingspijpen moet je isolerende verf gebruiken.</a:t>
            </a:r>
          </a:p>
          <a:p>
            <a:pPr marL="342900" indent="-342900">
              <a:buFont typeface="+mj-lt"/>
              <a:buAutoNum type="arabicPeriod"/>
            </a:pPr>
            <a:r>
              <a:rPr lang="nl-NL" dirty="0"/>
              <a:t>Het is gebruikelijk dat beweegbare schermdoeken ongeveer eens in de 8 jaar vervangen worden.</a:t>
            </a:r>
          </a:p>
          <a:p>
            <a:pPr marL="342900" indent="-342900">
              <a:buFont typeface="+mj-lt"/>
              <a:buAutoNum type="arabicPeriod"/>
            </a:pPr>
            <a:r>
              <a:rPr lang="nl-NL" dirty="0"/>
              <a:t>Bij oudere lampen kan de lichtafgifte wel oplopen tot 50% van de beginwaarde.</a:t>
            </a:r>
          </a:p>
          <a:p>
            <a:pPr marL="342900" indent="-342900">
              <a:buFont typeface="+mj-lt"/>
              <a:buAutoNum type="arabicPeriod"/>
            </a:pPr>
            <a:r>
              <a:rPr lang="nl-NL" dirty="0"/>
              <a:t>Reflectoren van lampen kun je goed schoonmaken met leidingwater.</a:t>
            </a:r>
          </a:p>
          <a:p>
            <a:pPr marL="342900" indent="-342900">
              <a:buFont typeface="+mj-lt"/>
              <a:buAutoNum type="arabicPeriod"/>
            </a:pPr>
            <a:r>
              <a:rPr lang="nl-NL" dirty="0"/>
              <a:t>Vervuiling van assimilatielampen en armaturen ontstaat door het inbranden van stof door de temperatuur van de pit.  </a:t>
            </a:r>
          </a:p>
          <a:p>
            <a:pPr indent="0">
              <a:buNone/>
            </a:pPr>
            <a:endParaRPr lang="nl-NL" dirty="0"/>
          </a:p>
        </p:txBody>
      </p:sp>
    </p:spTree>
    <p:extLst>
      <p:ext uri="{BB962C8B-B14F-4D97-AF65-F5344CB8AC3E}">
        <p14:creationId xmlns:p14="http://schemas.microsoft.com/office/powerpoint/2010/main" val="1936581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641F9-5439-461F-8FC9-997FC2BE21F7}"/>
              </a:ext>
            </a:extLst>
          </p:cNvPr>
          <p:cNvSpPr>
            <a:spLocks noGrp="1"/>
          </p:cNvSpPr>
          <p:nvPr>
            <p:ph type="title"/>
          </p:nvPr>
        </p:nvSpPr>
        <p:spPr>
          <a:xfrm>
            <a:off x="971600" y="576000"/>
            <a:ext cx="6777000" cy="1080000"/>
          </a:xfrm>
        </p:spPr>
        <p:txBody>
          <a:bodyPr/>
          <a:lstStyle/>
          <a:p>
            <a:r>
              <a:rPr lang="nl-NL" dirty="0"/>
              <a:t>Opdrachten: les 2</a:t>
            </a:r>
          </a:p>
        </p:txBody>
      </p:sp>
      <p:sp>
        <p:nvSpPr>
          <p:cNvPr id="3" name="Tijdelijke aanduiding voor inhoud 2">
            <a:extLst>
              <a:ext uri="{FF2B5EF4-FFF2-40B4-BE49-F238E27FC236}">
                <a16:creationId xmlns:a16="http://schemas.microsoft.com/office/drawing/2014/main" id="{3E0A92D3-4A7C-4AF8-9B52-739B46E0007F}"/>
              </a:ext>
            </a:extLst>
          </p:cNvPr>
          <p:cNvSpPr>
            <a:spLocks noGrp="1"/>
          </p:cNvSpPr>
          <p:nvPr>
            <p:ph idx="1"/>
          </p:nvPr>
        </p:nvSpPr>
        <p:spPr>
          <a:xfrm>
            <a:off x="948118" y="1930662"/>
            <a:ext cx="6323610" cy="4351338"/>
          </a:xfrm>
        </p:spPr>
        <p:txBody>
          <a:bodyPr/>
          <a:lstStyle/>
          <a:p>
            <a:pPr marL="342900" indent="-342900">
              <a:buFont typeface="+mj-lt"/>
              <a:buAutoNum type="arabicPeriod"/>
            </a:pPr>
            <a:r>
              <a:rPr lang="nl-NL" dirty="0"/>
              <a:t>In welke tijd van het jaar wordt op het leerbedrijf het </a:t>
            </a:r>
            <a:r>
              <a:rPr lang="nl-NL" dirty="0" err="1"/>
              <a:t>glasdek</a:t>
            </a:r>
            <a:r>
              <a:rPr lang="nl-NL" dirty="0"/>
              <a:t> gereinigd?</a:t>
            </a:r>
          </a:p>
          <a:p>
            <a:pPr marL="72900" indent="-342900">
              <a:buFont typeface="+mj-lt"/>
              <a:buAutoNum type="arabicPeriod"/>
            </a:pPr>
            <a:r>
              <a:rPr lang="nl-NL" dirty="0"/>
              <a:t>Waarom wordt het in die periode gereinigd?</a:t>
            </a:r>
          </a:p>
          <a:p>
            <a:pPr marL="342900" indent="-342900">
              <a:buFont typeface="+mj-lt"/>
              <a:buAutoNum type="arabicPeriod"/>
            </a:pPr>
            <a:r>
              <a:rPr lang="nl-NL" dirty="0"/>
              <a:t>Welke hulpmiddelen worden gebruikt bij het reinigen van het glas?</a:t>
            </a:r>
          </a:p>
          <a:p>
            <a:pPr marL="72900" indent="-342900">
              <a:buFont typeface="+mj-lt"/>
              <a:buAutoNum type="arabicPeriod"/>
            </a:pPr>
            <a:r>
              <a:rPr lang="nl-NL" dirty="0"/>
              <a:t>Wat voor soort vuil heeft zich vooral vastgezet op het glas?</a:t>
            </a:r>
          </a:p>
          <a:p>
            <a:pPr marL="342900" indent="-342900">
              <a:buFont typeface="+mj-lt"/>
              <a:buAutoNum type="arabicPeriod"/>
            </a:pPr>
            <a:r>
              <a:rPr lang="nl-NL" dirty="0"/>
              <a:t>Welke reinigingsmiddelen worden gebruikt bij het reinigen van het glas?</a:t>
            </a:r>
          </a:p>
          <a:p>
            <a:pPr marL="72900" indent="-342900">
              <a:buFont typeface="+mj-lt"/>
              <a:buAutoNum type="arabicPeriod"/>
            </a:pPr>
            <a:r>
              <a:rPr lang="nl-NL" dirty="0"/>
              <a:t>Met welke concentratie van het middel wordt gewerkt?</a:t>
            </a:r>
          </a:p>
          <a:p>
            <a:pPr marL="342900" indent="-342900">
              <a:buFont typeface="+mj-lt"/>
              <a:buAutoNum type="arabicPeriod"/>
            </a:pPr>
            <a:r>
              <a:rPr lang="nl-NL" dirty="0"/>
              <a:t>Wie reinigt het </a:t>
            </a:r>
            <a:r>
              <a:rPr lang="nl-NL" dirty="0" err="1"/>
              <a:t>glasdek</a:t>
            </a:r>
            <a:r>
              <a:rPr lang="nl-NL" dirty="0"/>
              <a:t>? Is dat bijvoorbeeld een loonbedrijf, een medewerker of de tuinder zelf?</a:t>
            </a:r>
          </a:p>
          <a:p>
            <a:endParaRPr lang="nl-NL" dirty="0"/>
          </a:p>
        </p:txBody>
      </p:sp>
    </p:spTree>
    <p:extLst>
      <p:ext uri="{BB962C8B-B14F-4D97-AF65-F5344CB8AC3E}">
        <p14:creationId xmlns:p14="http://schemas.microsoft.com/office/powerpoint/2010/main" val="3277551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641F9-5439-461F-8FC9-997FC2BE21F7}"/>
              </a:ext>
            </a:extLst>
          </p:cNvPr>
          <p:cNvSpPr>
            <a:spLocks noGrp="1"/>
          </p:cNvSpPr>
          <p:nvPr>
            <p:ph type="title"/>
          </p:nvPr>
        </p:nvSpPr>
        <p:spPr>
          <a:xfrm>
            <a:off x="971600" y="576000"/>
            <a:ext cx="6777000" cy="1080000"/>
          </a:xfrm>
        </p:spPr>
        <p:txBody>
          <a:bodyPr/>
          <a:lstStyle/>
          <a:p>
            <a:r>
              <a:rPr lang="nl-NL" dirty="0"/>
              <a:t>Opdrachten: les 2</a:t>
            </a:r>
          </a:p>
        </p:txBody>
      </p:sp>
      <p:sp>
        <p:nvSpPr>
          <p:cNvPr id="3" name="Tijdelijke aanduiding voor inhoud 2">
            <a:extLst>
              <a:ext uri="{FF2B5EF4-FFF2-40B4-BE49-F238E27FC236}">
                <a16:creationId xmlns:a16="http://schemas.microsoft.com/office/drawing/2014/main" id="{3E0A92D3-4A7C-4AF8-9B52-739B46E0007F}"/>
              </a:ext>
            </a:extLst>
          </p:cNvPr>
          <p:cNvSpPr>
            <a:spLocks noGrp="1"/>
          </p:cNvSpPr>
          <p:nvPr>
            <p:ph idx="1"/>
          </p:nvPr>
        </p:nvSpPr>
        <p:spPr>
          <a:xfrm>
            <a:off x="948118" y="1268760"/>
            <a:ext cx="6323610" cy="5013240"/>
          </a:xfrm>
        </p:spPr>
        <p:txBody>
          <a:bodyPr>
            <a:normAutofit fontScale="92500"/>
          </a:bodyPr>
          <a:lstStyle/>
          <a:p>
            <a:pPr indent="0">
              <a:buNone/>
            </a:pPr>
            <a:r>
              <a:rPr lang="nl-NL" dirty="0"/>
              <a:t>Geef aan of de volgende beweringen juist of onjuist zijn:</a:t>
            </a:r>
          </a:p>
          <a:p>
            <a:pPr indent="0">
              <a:buNone/>
            </a:pPr>
            <a:endParaRPr lang="nl-NL" dirty="0"/>
          </a:p>
          <a:p>
            <a:pPr marL="342900" indent="-342900">
              <a:buFont typeface="+mj-lt"/>
              <a:buAutoNum type="arabicPeriod" startAt="7"/>
            </a:pPr>
            <a:r>
              <a:rPr lang="nl-NL" dirty="0"/>
              <a:t>De teeltduur van veel bloeiende potplanten is 3 a 4 maanden.</a:t>
            </a:r>
          </a:p>
          <a:p>
            <a:pPr marL="342900" indent="-342900">
              <a:buFont typeface="+mj-lt"/>
              <a:buAutoNum type="arabicPeriod" startAt="7"/>
            </a:pPr>
            <a:r>
              <a:rPr lang="nl-NL" dirty="0"/>
              <a:t>Scheiden van afval is goedkoper voor wat betreft de afvoer van het afval.</a:t>
            </a:r>
          </a:p>
          <a:p>
            <a:pPr marL="342900" indent="-342900">
              <a:buFont typeface="+mj-lt"/>
              <a:buAutoNum type="arabicPeriod" startAt="7"/>
            </a:pPr>
            <a:r>
              <a:rPr lang="nl-NL" dirty="0"/>
              <a:t>Vervuild glas zorgt altijd voor meer lichtvermindering dan </a:t>
            </a:r>
            <a:r>
              <a:rPr lang="nl-NL" dirty="0" err="1"/>
              <a:t>gekrijt</a:t>
            </a:r>
            <a:r>
              <a:rPr lang="nl-NL" dirty="0"/>
              <a:t> glas.</a:t>
            </a:r>
          </a:p>
          <a:p>
            <a:pPr marL="342900" indent="-342900">
              <a:buFont typeface="+mj-lt"/>
              <a:buAutoNum type="arabicPeriod" startAt="7"/>
            </a:pPr>
            <a:r>
              <a:rPr lang="nl-NL" dirty="0"/>
              <a:t>De meeste glasvervuiling kun je verwachten dicht bij de nok.</a:t>
            </a:r>
          </a:p>
          <a:p>
            <a:pPr marL="342900" indent="-342900">
              <a:buFont typeface="+mj-lt"/>
              <a:buAutoNum type="arabicPeriod" startAt="7"/>
            </a:pPr>
            <a:r>
              <a:rPr lang="nl-NL" dirty="0"/>
              <a:t>Bij het ontsmetten met zuren is er weinig kans op schadelijke dampen.</a:t>
            </a:r>
          </a:p>
          <a:p>
            <a:pPr marL="342900" indent="-342900">
              <a:buFont typeface="+mj-lt"/>
              <a:buAutoNum type="arabicPeriod" startAt="7"/>
            </a:pPr>
            <a:r>
              <a:rPr lang="nl-NL" dirty="0"/>
              <a:t>Hoe steiler de glashelling, hoe schoner het glas zal blijven.</a:t>
            </a:r>
          </a:p>
          <a:p>
            <a:pPr marL="342900" indent="-342900">
              <a:buFont typeface="+mj-lt"/>
              <a:buAutoNum type="arabicPeriod" startAt="7"/>
            </a:pPr>
            <a:r>
              <a:rPr lang="nl-NL" dirty="0"/>
              <a:t>Vervuiling van de onderkant van het </a:t>
            </a:r>
            <a:r>
              <a:rPr lang="nl-NL" dirty="0" err="1"/>
              <a:t>glasdek</a:t>
            </a:r>
            <a:r>
              <a:rPr lang="nl-NL" dirty="0"/>
              <a:t> kun je vooral verwachten bij hoge lichtintensiteiten.</a:t>
            </a:r>
          </a:p>
          <a:p>
            <a:pPr marL="342900" indent="-342900">
              <a:buFont typeface="+mj-lt"/>
              <a:buAutoNum type="arabicPeriod" startAt="7"/>
            </a:pPr>
            <a:r>
              <a:rPr lang="nl-NL" dirty="0"/>
              <a:t>Je kunt het </a:t>
            </a:r>
            <a:r>
              <a:rPr lang="nl-NL" dirty="0" err="1"/>
              <a:t>glasdek</a:t>
            </a:r>
            <a:r>
              <a:rPr lang="nl-NL" dirty="0"/>
              <a:t> beter in februari schoonmaken dan in september.</a:t>
            </a:r>
          </a:p>
          <a:p>
            <a:pPr marL="342900" indent="-342900">
              <a:buFont typeface="+mj-lt"/>
              <a:buAutoNum type="arabicPeriod" startAt="7"/>
            </a:pPr>
            <a:r>
              <a:rPr lang="nl-NL" dirty="0"/>
              <a:t>Vuil dat zich eenmaal heeft vastgezet op het glas, bevordert de verdere vervuiling.</a:t>
            </a:r>
          </a:p>
          <a:p>
            <a:pPr marL="342900" indent="-342900">
              <a:buFont typeface="+mj-lt"/>
              <a:buAutoNum type="arabicPeriod" startAt="7"/>
            </a:pPr>
            <a:r>
              <a:rPr lang="nl-NL" dirty="0"/>
              <a:t>Het verdient de voorkeur om zoveel mogelijk met schoon water te reinigen.</a:t>
            </a:r>
          </a:p>
          <a:p>
            <a:pPr indent="0">
              <a:buNone/>
            </a:pPr>
            <a:endParaRPr lang="nl-NL" dirty="0"/>
          </a:p>
        </p:txBody>
      </p:sp>
    </p:spTree>
    <p:extLst>
      <p:ext uri="{BB962C8B-B14F-4D97-AF65-F5344CB8AC3E}">
        <p14:creationId xmlns:p14="http://schemas.microsoft.com/office/powerpoint/2010/main" val="1082998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641F9-5439-461F-8FC9-997FC2BE21F7}"/>
              </a:ext>
            </a:extLst>
          </p:cNvPr>
          <p:cNvSpPr>
            <a:spLocks noGrp="1"/>
          </p:cNvSpPr>
          <p:nvPr>
            <p:ph type="title"/>
          </p:nvPr>
        </p:nvSpPr>
        <p:spPr>
          <a:xfrm>
            <a:off x="971600" y="576000"/>
            <a:ext cx="6777000" cy="1080000"/>
          </a:xfrm>
        </p:spPr>
        <p:txBody>
          <a:bodyPr/>
          <a:lstStyle/>
          <a:p>
            <a:r>
              <a:rPr lang="nl-NL" dirty="0"/>
              <a:t>Opdrachten: les 2 </a:t>
            </a:r>
          </a:p>
        </p:txBody>
      </p:sp>
      <p:sp>
        <p:nvSpPr>
          <p:cNvPr id="3" name="Tijdelijke aanduiding voor inhoud 2">
            <a:extLst>
              <a:ext uri="{FF2B5EF4-FFF2-40B4-BE49-F238E27FC236}">
                <a16:creationId xmlns:a16="http://schemas.microsoft.com/office/drawing/2014/main" id="{3E0A92D3-4A7C-4AF8-9B52-739B46E0007F}"/>
              </a:ext>
            </a:extLst>
          </p:cNvPr>
          <p:cNvSpPr>
            <a:spLocks noGrp="1"/>
          </p:cNvSpPr>
          <p:nvPr>
            <p:ph idx="1"/>
          </p:nvPr>
        </p:nvSpPr>
        <p:spPr>
          <a:xfrm>
            <a:off x="948118" y="1268760"/>
            <a:ext cx="7080266" cy="5013240"/>
          </a:xfrm>
        </p:spPr>
        <p:txBody>
          <a:bodyPr>
            <a:normAutofit/>
          </a:bodyPr>
          <a:lstStyle/>
          <a:p>
            <a:pPr indent="0">
              <a:buNone/>
            </a:pPr>
            <a:r>
              <a:rPr lang="nl-NL" dirty="0"/>
              <a:t>Als je schermmiddelen op je </a:t>
            </a:r>
            <a:r>
              <a:rPr lang="nl-NL" dirty="0" err="1"/>
              <a:t>kasdek</a:t>
            </a:r>
            <a:r>
              <a:rPr lang="nl-NL" dirty="0"/>
              <a:t> gebruikt, weet je dat je ze aan het einde van de zomer weer moet verwijderen. Daarom is het verstandig om vooraf informatie in te winnen over de eigenschappen van de beschikbare schermmiddelen. Op het internet kun je informatie vinden over schermmiddelen. Kijk maar eens op, </a:t>
            </a:r>
            <a:r>
              <a:rPr lang="nl-NL" u="sng" dirty="0">
                <a:hlinkClick r:id="rId2"/>
              </a:rPr>
              <a:t>http://hermadix.com/</a:t>
            </a:r>
            <a:r>
              <a:rPr lang="nl-NL" dirty="0"/>
              <a:t> en </a:t>
            </a:r>
            <a:r>
              <a:rPr lang="nl-NL" u="sng" dirty="0">
                <a:hlinkClick r:id="rId3"/>
              </a:rPr>
              <a:t>www.mardenkro.com</a:t>
            </a:r>
            <a:r>
              <a:rPr lang="nl-NL" dirty="0"/>
              <a:t> </a:t>
            </a:r>
          </a:p>
          <a:p>
            <a:pPr indent="0">
              <a:buNone/>
            </a:pPr>
            <a:r>
              <a:rPr lang="nl-NL" dirty="0"/>
              <a:t>Maak nu in tabelvorm een vergelijking tussen de verschillende middelen.</a:t>
            </a:r>
          </a:p>
          <a:p>
            <a:pPr indent="0">
              <a:buNone/>
            </a:pPr>
            <a:r>
              <a:rPr lang="nl-NL" dirty="0"/>
              <a:t> </a:t>
            </a:r>
            <a:br>
              <a:rPr lang="nl-NL" dirty="0"/>
            </a:br>
            <a:r>
              <a:rPr lang="nl-NL" dirty="0"/>
              <a:t>Neem daarvoor de onderstaande tabel over, die je zo groot kunt maken als je zelf wilt.</a:t>
            </a:r>
          </a:p>
          <a:p>
            <a:r>
              <a:rPr lang="nl-NL" dirty="0"/>
              <a:t>Gebruik per onderdeel de volgende codering: </a:t>
            </a:r>
          </a:p>
          <a:p>
            <a:r>
              <a:rPr lang="nl-NL" dirty="0"/>
              <a:t> </a:t>
            </a:r>
          </a:p>
          <a:p>
            <a:r>
              <a:rPr lang="nl-NL" dirty="0"/>
              <a:t>++ = zeer goed, + = redelijk, 0 = matig, - = slecht, -- = zeer slecht.</a:t>
            </a:r>
          </a:p>
          <a:p>
            <a:pPr indent="0">
              <a:buNone/>
            </a:pPr>
            <a:endParaRPr lang="nl-NL" dirty="0"/>
          </a:p>
        </p:txBody>
      </p:sp>
    </p:spTree>
    <p:extLst>
      <p:ext uri="{BB962C8B-B14F-4D97-AF65-F5344CB8AC3E}">
        <p14:creationId xmlns:p14="http://schemas.microsoft.com/office/powerpoint/2010/main" val="2642007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641F9-5439-461F-8FC9-997FC2BE21F7}"/>
              </a:ext>
            </a:extLst>
          </p:cNvPr>
          <p:cNvSpPr>
            <a:spLocks noGrp="1"/>
          </p:cNvSpPr>
          <p:nvPr>
            <p:ph type="title"/>
          </p:nvPr>
        </p:nvSpPr>
        <p:spPr>
          <a:xfrm>
            <a:off x="971600" y="576000"/>
            <a:ext cx="6777000" cy="1080000"/>
          </a:xfrm>
        </p:spPr>
        <p:txBody>
          <a:bodyPr/>
          <a:lstStyle/>
          <a:p>
            <a:r>
              <a:rPr lang="nl-NL" dirty="0"/>
              <a:t>Opdrachten: Les 2 </a:t>
            </a:r>
          </a:p>
        </p:txBody>
      </p:sp>
      <p:graphicFrame>
        <p:nvGraphicFramePr>
          <p:cNvPr id="4" name="Tijdelijke aanduiding voor inhoud 3">
            <a:extLst>
              <a:ext uri="{FF2B5EF4-FFF2-40B4-BE49-F238E27FC236}">
                <a16:creationId xmlns:a16="http://schemas.microsoft.com/office/drawing/2014/main" id="{C62B9144-9233-45DC-8A71-39CD1A2CEC75}"/>
              </a:ext>
            </a:extLst>
          </p:cNvPr>
          <p:cNvGraphicFramePr>
            <a:graphicFrameLocks noGrp="1"/>
          </p:cNvGraphicFramePr>
          <p:nvPr>
            <p:ph idx="1"/>
            <p:extLst/>
          </p:nvPr>
        </p:nvGraphicFramePr>
        <p:xfrm>
          <a:off x="971600" y="1988840"/>
          <a:ext cx="6696743" cy="3168351"/>
        </p:xfrm>
        <a:graphic>
          <a:graphicData uri="http://schemas.openxmlformats.org/drawingml/2006/table">
            <a:tbl>
              <a:tblPr firstRow="1" firstCol="1" bandRow="1">
                <a:tableStyleId>{5C22544A-7EE6-4342-B048-85BDC9FD1C3A}</a:tableStyleId>
              </a:tblPr>
              <a:tblGrid>
                <a:gridCol w="1195689">
                  <a:extLst>
                    <a:ext uri="{9D8B030D-6E8A-4147-A177-3AD203B41FA5}">
                      <a16:colId xmlns:a16="http://schemas.microsoft.com/office/drawing/2014/main" val="3433663342"/>
                    </a:ext>
                  </a:extLst>
                </a:gridCol>
                <a:gridCol w="1267371">
                  <a:extLst>
                    <a:ext uri="{9D8B030D-6E8A-4147-A177-3AD203B41FA5}">
                      <a16:colId xmlns:a16="http://schemas.microsoft.com/office/drawing/2014/main" val="1742468653"/>
                    </a:ext>
                  </a:extLst>
                </a:gridCol>
                <a:gridCol w="1421820">
                  <a:extLst>
                    <a:ext uri="{9D8B030D-6E8A-4147-A177-3AD203B41FA5}">
                      <a16:colId xmlns:a16="http://schemas.microsoft.com/office/drawing/2014/main" val="4153590340"/>
                    </a:ext>
                  </a:extLst>
                </a:gridCol>
                <a:gridCol w="1480200">
                  <a:extLst>
                    <a:ext uri="{9D8B030D-6E8A-4147-A177-3AD203B41FA5}">
                      <a16:colId xmlns:a16="http://schemas.microsoft.com/office/drawing/2014/main" val="2794616884"/>
                    </a:ext>
                  </a:extLst>
                </a:gridCol>
                <a:gridCol w="1331663">
                  <a:extLst>
                    <a:ext uri="{9D8B030D-6E8A-4147-A177-3AD203B41FA5}">
                      <a16:colId xmlns:a16="http://schemas.microsoft.com/office/drawing/2014/main" val="3446935849"/>
                    </a:ext>
                  </a:extLst>
                </a:gridCol>
              </a:tblGrid>
              <a:tr h="515752">
                <a:tc>
                  <a:txBody>
                    <a:bodyPr/>
                    <a:lstStyle/>
                    <a:p>
                      <a:pPr>
                        <a:lnSpc>
                          <a:spcPct val="107000"/>
                        </a:lnSpc>
                        <a:spcAft>
                          <a:spcPts val="0"/>
                        </a:spcAft>
                      </a:pPr>
                      <a:r>
                        <a:rPr lang="nl-NL" sz="1100">
                          <a:effectLst/>
                        </a:rPr>
                        <a:t>Middel</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Regenvast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Lichtdoorlatend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Milieuvriendelijk</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Verwijderbaar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2774940"/>
                  </a:ext>
                </a:extLst>
              </a:tr>
              <a:tr h="535677">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1408827"/>
                  </a:ext>
                </a:extLst>
              </a:tr>
              <a:tr h="976410">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31734"/>
                  </a:ext>
                </a:extLst>
              </a:tr>
              <a:tr h="1140512">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dirty="0">
                          <a:effectLst/>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9527486"/>
                  </a:ext>
                </a:extLst>
              </a:tr>
            </a:tbl>
          </a:graphicData>
        </a:graphic>
      </p:graphicFrame>
      <p:sp>
        <p:nvSpPr>
          <p:cNvPr id="5" name="Rectangle 1">
            <a:extLst>
              <a:ext uri="{FF2B5EF4-FFF2-40B4-BE49-F238E27FC236}">
                <a16:creationId xmlns:a16="http://schemas.microsoft.com/office/drawing/2014/main" id="{CA6A1400-1D72-40CD-AFA2-A6D521558040}"/>
              </a:ext>
            </a:extLst>
          </p:cNvPr>
          <p:cNvSpPr>
            <a:spLocks noChangeArrowheads="1"/>
          </p:cNvSpPr>
          <p:nvPr/>
        </p:nvSpPr>
        <p:spPr bwMode="auto">
          <a:xfrm>
            <a:off x="-1015529" y="-237907"/>
            <a:ext cx="10641482" cy="69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428618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971600" y="548680"/>
            <a:ext cx="7488832" cy="747713"/>
          </a:xfrm>
        </p:spPr>
        <p:txBody>
          <a:bodyPr>
            <a:normAutofit/>
          </a:bodyPr>
          <a:lstStyle/>
          <a:p>
            <a:pPr eaLnBrk="1" hangingPunct="1"/>
            <a:r>
              <a:rPr lang="nl-NL" altLang="nl-NL" b="1" dirty="0"/>
              <a:t>Opdrachten les 1</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971600" y="1844824"/>
            <a:ext cx="5904656" cy="4320480"/>
          </a:xfrm>
        </p:spPr>
        <p:txBody>
          <a:bodyPr>
            <a:normAutofit lnSpcReduction="10000"/>
          </a:bodyPr>
          <a:lstStyle/>
          <a:p>
            <a:pPr indent="0">
              <a:buNone/>
            </a:pPr>
            <a:r>
              <a:rPr lang="nl-NL" b="1" dirty="0"/>
              <a:t>Vraag 1 Opruimen van verschillende soorten afval</a:t>
            </a:r>
            <a:endParaRPr lang="nl-NL" dirty="0"/>
          </a:p>
          <a:p>
            <a:pPr indent="0">
              <a:buNone/>
            </a:pPr>
            <a:r>
              <a:rPr lang="nl-NL" b="1" dirty="0"/>
              <a:t> </a:t>
            </a:r>
            <a:endParaRPr lang="nl-NL" dirty="0"/>
          </a:p>
          <a:p>
            <a:pPr indent="0">
              <a:buNone/>
            </a:pPr>
            <a:r>
              <a:rPr lang="nl-NL" dirty="0"/>
              <a:t>In kas drie van de school staan gerbera’s op steenwol. Zowel de planten als het substraat, dat bestaat uit </a:t>
            </a:r>
            <a:r>
              <a:rPr lang="nl-NL" dirty="0" err="1"/>
              <a:t>ingeluierde</a:t>
            </a:r>
            <a:r>
              <a:rPr lang="nl-NL" dirty="0"/>
              <a:t> steenwolpotten, deze moeten verwijderd worden.</a:t>
            </a:r>
          </a:p>
          <a:p>
            <a:r>
              <a:rPr lang="nl-NL" dirty="0"/>
              <a:t>– Per rij staan er 60 potten gerbera`s op steenwol.</a:t>
            </a:r>
          </a:p>
          <a:p>
            <a:r>
              <a:rPr lang="nl-NL" dirty="0"/>
              <a:t>– Er zijn 10 rijen planten.</a:t>
            </a:r>
          </a:p>
          <a:p>
            <a:r>
              <a:rPr lang="nl-NL" dirty="0"/>
              <a:t>– 1 plant weegt 1 kg</a:t>
            </a:r>
          </a:p>
          <a:p>
            <a:r>
              <a:rPr lang="nl-NL" dirty="0"/>
              <a:t>– 1 pot (zonder plant) steenwol weegt 1,5 kg</a:t>
            </a:r>
          </a:p>
          <a:p>
            <a:r>
              <a:rPr lang="nl-NL" dirty="0"/>
              <a:t>– 1 lege pot weegt 0,150 kg</a:t>
            </a:r>
          </a:p>
          <a:p>
            <a:endParaRPr lang="nl-NL" dirty="0"/>
          </a:p>
          <a:p>
            <a:pPr indent="0">
              <a:buNone/>
            </a:pPr>
            <a:endParaRPr lang="nl-NL" dirty="0"/>
          </a:p>
          <a:p>
            <a:pPr indent="0">
              <a:buNone/>
            </a:pPr>
            <a:endParaRPr lang="nl-NL" dirty="0"/>
          </a:p>
          <a:p>
            <a:pPr indent="0">
              <a:buNone/>
            </a:pPr>
            <a:r>
              <a:rPr lang="nl-NL" dirty="0"/>
              <a:t>Bereken hoeveel kilo organisch afval en hoeveel kubieke meter of kilo steenwolafval en hoeveel kilo potten heb je?</a:t>
            </a:r>
            <a:endParaRPr lang="nl-NL" sz="2400" dirty="0"/>
          </a:p>
        </p:txBody>
      </p:sp>
    </p:spTree>
    <p:extLst>
      <p:ext uri="{BB962C8B-B14F-4D97-AF65-F5344CB8AC3E}">
        <p14:creationId xmlns:p14="http://schemas.microsoft.com/office/powerpoint/2010/main" val="120825582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971600" y="548680"/>
            <a:ext cx="7488832" cy="747713"/>
          </a:xfrm>
        </p:spPr>
        <p:txBody>
          <a:bodyPr>
            <a:normAutofit/>
          </a:bodyPr>
          <a:lstStyle/>
          <a:p>
            <a:pPr eaLnBrk="1" hangingPunct="1"/>
            <a:r>
              <a:rPr lang="nl-NL" altLang="nl-NL" b="1" dirty="0"/>
              <a:t>Opdrachten les 1</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971600" y="1844824"/>
            <a:ext cx="6336704" cy="4320480"/>
          </a:xfrm>
        </p:spPr>
        <p:txBody>
          <a:bodyPr>
            <a:normAutofit/>
          </a:bodyPr>
          <a:lstStyle/>
          <a:p>
            <a:pPr indent="0">
              <a:buNone/>
            </a:pPr>
            <a:r>
              <a:rPr lang="nl-NL" b="1" dirty="0"/>
              <a:t>Vraag 2 Het schoonmaken van de kas laten uitvoeren</a:t>
            </a:r>
            <a:endParaRPr lang="nl-NL" dirty="0"/>
          </a:p>
          <a:p>
            <a:pPr indent="0">
              <a:buNone/>
            </a:pPr>
            <a:r>
              <a:rPr lang="nl-NL" b="1" dirty="0"/>
              <a:t> </a:t>
            </a:r>
            <a:endParaRPr lang="nl-NL" dirty="0"/>
          </a:p>
          <a:p>
            <a:pPr indent="0">
              <a:buNone/>
            </a:pPr>
            <a:r>
              <a:rPr lang="nl-NL" dirty="0"/>
              <a:t>Je hebt een kas van 6000 m2, die vol staat met tomaten. In november wil je de kas ontruimen.</a:t>
            </a:r>
          </a:p>
          <a:p>
            <a:pPr indent="0">
              <a:buNone/>
            </a:pPr>
            <a:endParaRPr lang="nl-NL" dirty="0"/>
          </a:p>
          <a:p>
            <a:pPr indent="0">
              <a:buNone/>
            </a:pPr>
            <a:r>
              <a:rPr lang="nl-NL" dirty="0"/>
              <a:t>Daarvoor wil je een loonbedrijf inschakelen. Zoek op internet naar loonbedrijven die actief zijn in de tuinbouw en noteer welke activiteiten ze voor jou kunnen verrichten. Je kunt zoeken via </a:t>
            </a:r>
          </a:p>
          <a:p>
            <a:pPr indent="0">
              <a:buNone/>
            </a:pPr>
            <a:endParaRPr lang="nl-NL" u="sng" dirty="0">
              <a:hlinkClick r:id="rId3"/>
            </a:endParaRPr>
          </a:p>
          <a:p>
            <a:pPr indent="0">
              <a:buNone/>
            </a:pPr>
            <a:r>
              <a:rPr lang="nl-NL" u="sng" dirty="0">
                <a:hlinkClick r:id="rId3"/>
              </a:rPr>
              <a:t>http://www.loonbedrijfberkers.nl/tuinbouw</a:t>
            </a:r>
            <a:r>
              <a:rPr lang="nl-NL" dirty="0"/>
              <a:t>,  </a:t>
            </a:r>
            <a:r>
              <a:rPr lang="nl-NL" u="sng" dirty="0">
                <a:hlinkClick r:id="rId4"/>
              </a:rPr>
              <a:t>https://www.vanettenbv.nl/</a:t>
            </a:r>
            <a:r>
              <a:rPr lang="nl-NL" dirty="0"/>
              <a:t>  </a:t>
            </a:r>
            <a:r>
              <a:rPr lang="nl-NL" u="sng" dirty="0">
                <a:hlinkClick r:id="rId5"/>
              </a:rPr>
              <a:t>https://www.vanveldhoven.nl/home/</a:t>
            </a:r>
            <a:endParaRPr lang="nl-NL" sz="2400" dirty="0"/>
          </a:p>
        </p:txBody>
      </p:sp>
    </p:spTree>
    <p:extLst>
      <p:ext uri="{BB962C8B-B14F-4D97-AF65-F5344CB8AC3E}">
        <p14:creationId xmlns:p14="http://schemas.microsoft.com/office/powerpoint/2010/main" val="25430314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56889DA-41A2-4552-A79A-4F80576CFD40}"/>
              </a:ext>
            </a:extLst>
          </p:cNvPr>
          <p:cNvSpPr txBox="1"/>
          <p:nvPr/>
        </p:nvSpPr>
        <p:spPr>
          <a:xfrm>
            <a:off x="861238" y="1255971"/>
            <a:ext cx="5741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a:ea typeface="+mn-ea"/>
                <a:cs typeface="+mn-cs"/>
              </a:rPr>
              <a:t>Lesprogramma vandaag</a:t>
            </a:r>
          </a:p>
        </p:txBody>
      </p:sp>
      <p:sp>
        <p:nvSpPr>
          <p:cNvPr id="4" name="Tekstvak 3">
            <a:extLst>
              <a:ext uri="{FF2B5EF4-FFF2-40B4-BE49-F238E27FC236}">
                <a16:creationId xmlns:a16="http://schemas.microsoft.com/office/drawing/2014/main" id="{BE5E9AAC-8AFC-4CA9-B89F-13D11A0216BE}"/>
              </a:ext>
            </a:extLst>
          </p:cNvPr>
          <p:cNvSpPr txBox="1"/>
          <p:nvPr/>
        </p:nvSpPr>
        <p:spPr>
          <a:xfrm>
            <a:off x="861238" y="2068830"/>
            <a:ext cx="6807106" cy="346248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Wat weten we van verleden week?</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Schoonmaken/ontsmetten </a:t>
            </a:r>
            <a:r>
              <a:rPr kumimoji="0" lang="nl-NL" sz="2400" b="0" i="0" u="none" strike="noStrike" kern="1200" cap="none" spc="0" normalizeH="0" baseline="0" noProof="0" dirty="0" err="1">
                <a:ln>
                  <a:noFill/>
                </a:ln>
                <a:solidFill>
                  <a:prstClr val="black"/>
                </a:solidFill>
                <a:effectLst/>
                <a:uLnTx/>
                <a:uFillTx/>
                <a:latin typeface="Calibri"/>
                <a:ea typeface="+mn-ea"/>
                <a:cs typeface="+mn-cs"/>
              </a:rPr>
              <a:t>trays</a:t>
            </a:r>
            <a:endParaRPr kumimoji="0" lang="nl-NL" sz="240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prstClr val="black"/>
                </a:solidFill>
                <a:latin typeface="Calibri"/>
              </a:rPr>
              <a:t>Gronddoek schoonmaken/ontsmetten/herstellen</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prstClr val="black"/>
                </a:solidFill>
                <a:latin typeface="Calibri"/>
              </a:rPr>
              <a:t>Verwarmingsbuizen verven</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prstClr val="black"/>
                </a:solidFill>
                <a:latin typeface="Calibri"/>
              </a:rPr>
              <a:t>Scherm installatie onderhoud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err="1">
                <a:solidFill>
                  <a:prstClr val="black"/>
                </a:solidFill>
                <a:latin typeface="Calibri"/>
              </a:rPr>
              <a:t>Luchting</a:t>
            </a:r>
            <a:r>
              <a:rPr lang="nl-NL" sz="2400" dirty="0">
                <a:solidFill>
                  <a:prstClr val="black"/>
                </a:solidFill>
                <a:latin typeface="Calibri"/>
              </a:rPr>
              <a:t> onderhoud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err="1">
                <a:solidFill>
                  <a:prstClr val="black"/>
                </a:solidFill>
                <a:latin typeface="Calibri"/>
              </a:rPr>
              <a:t>Belichtinginstallaties</a:t>
            </a:r>
            <a:r>
              <a:rPr lang="nl-NL" sz="2400" dirty="0">
                <a:solidFill>
                  <a:prstClr val="black"/>
                </a:solidFill>
                <a:latin typeface="Calibri"/>
              </a:rPr>
              <a:t> onderhoud</a:t>
            </a:r>
            <a:endParaRPr kumimoji="0" lang="nl-NL" sz="240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Afsluiting</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50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471D-1130-4F23-BF38-05D141159C42}"/>
              </a:ext>
            </a:extLst>
          </p:cNvPr>
          <p:cNvSpPr>
            <a:spLocks noGrp="1"/>
          </p:cNvSpPr>
          <p:nvPr>
            <p:ph type="title"/>
          </p:nvPr>
        </p:nvSpPr>
        <p:spPr/>
        <p:txBody>
          <a:bodyPr/>
          <a:lstStyle/>
          <a:p>
            <a:r>
              <a:rPr lang="nl-NL" dirty="0"/>
              <a:t>Vragen les 1</a:t>
            </a:r>
          </a:p>
        </p:txBody>
      </p:sp>
      <p:sp>
        <p:nvSpPr>
          <p:cNvPr id="3" name="Tijdelijke aanduiding voor inhoud 2">
            <a:extLst>
              <a:ext uri="{FF2B5EF4-FFF2-40B4-BE49-F238E27FC236}">
                <a16:creationId xmlns:a16="http://schemas.microsoft.com/office/drawing/2014/main" id="{EA42F713-1A1D-4641-92E5-6813CDC42B89}"/>
              </a:ext>
            </a:extLst>
          </p:cNvPr>
          <p:cNvSpPr>
            <a:spLocks noGrp="1"/>
          </p:cNvSpPr>
          <p:nvPr>
            <p:ph idx="1"/>
          </p:nvPr>
        </p:nvSpPr>
        <p:spPr>
          <a:xfrm>
            <a:off x="582000" y="1772816"/>
            <a:ext cx="6510280" cy="4351338"/>
          </a:xfrm>
        </p:spPr>
        <p:txBody>
          <a:bodyPr>
            <a:normAutofit lnSpcReduction="10000"/>
          </a:bodyPr>
          <a:lstStyle/>
          <a:p>
            <a:pPr marL="342900" indent="-342900">
              <a:buFont typeface="+mj-lt"/>
              <a:buAutoNum type="arabicPeriod" startAt="3"/>
            </a:pPr>
            <a:r>
              <a:rPr lang="nl-NL" dirty="0"/>
              <a:t>Maak een lijst van de verschillende reinigingsapparaten die op het leerbedrijf aanwezig zijn.</a:t>
            </a:r>
          </a:p>
          <a:p>
            <a:pPr marL="342900" indent="-342900">
              <a:buFont typeface="+mj-lt"/>
              <a:buAutoNum type="arabicPeriod" startAt="3"/>
            </a:pPr>
            <a:r>
              <a:rPr lang="nl-NL" dirty="0"/>
              <a:t>Geef aan waar die apparaten vaak worden gebruikt.</a:t>
            </a:r>
            <a:br>
              <a:rPr lang="nl-NL" dirty="0"/>
            </a:br>
            <a:r>
              <a:rPr lang="nl-NL" dirty="0"/>
              <a:t>Noteer voor ieder apparaat hoe vaak (dagelijks, wekelijks, maandelijks, enzovoort) het op het leerbedrijf gebruikt wordt.</a:t>
            </a:r>
          </a:p>
          <a:p>
            <a:pPr marL="342900" indent="-342900">
              <a:buFont typeface="+mj-lt"/>
              <a:buAutoNum type="arabicPeriod" startAt="3"/>
            </a:pPr>
            <a:r>
              <a:rPr lang="nl-NL" dirty="0"/>
              <a:t>Beschrijf de werking van het apparaat dat het meest wordt gebruikt.</a:t>
            </a:r>
          </a:p>
          <a:p>
            <a:pPr marL="342900" indent="-342900">
              <a:buFont typeface="+mj-lt"/>
              <a:buAutoNum type="arabicPeriod" startAt="3"/>
            </a:pPr>
            <a:r>
              <a:rPr lang="nl-NL" dirty="0"/>
              <a:t>Waaraan kun je zien of dat apparaat zijn reinigende werking goed doet?</a:t>
            </a:r>
          </a:p>
          <a:p>
            <a:pPr marL="342900" indent="-342900">
              <a:buFont typeface="+mj-lt"/>
              <a:buAutoNum type="arabicPeriod" startAt="3"/>
            </a:pPr>
            <a:r>
              <a:rPr lang="nl-NL" dirty="0"/>
              <a:t>Welke storingen treden vaak op bij dat apparaat?</a:t>
            </a:r>
          </a:p>
          <a:p>
            <a:pPr marL="342900" indent="-342900">
              <a:buFont typeface="+mj-lt"/>
              <a:buAutoNum type="arabicPeriod" startAt="3"/>
            </a:pPr>
            <a:endParaRPr lang="nl-NL" dirty="0"/>
          </a:p>
          <a:p>
            <a:pPr marL="342900" indent="-342900">
              <a:buFont typeface="+mj-lt"/>
              <a:buAutoNum type="arabicPeriod" startAt="3"/>
            </a:pPr>
            <a:r>
              <a:rPr lang="nl-NL" dirty="0"/>
              <a:t>Wat is een </a:t>
            </a:r>
            <a:r>
              <a:rPr lang="nl-NL" dirty="0" err="1"/>
              <a:t>nozzle</a:t>
            </a:r>
            <a:r>
              <a:rPr lang="nl-NL" dirty="0"/>
              <a:t> en waarom zijn er verschillende varianten in de handel?</a:t>
            </a:r>
          </a:p>
          <a:p>
            <a:pPr marL="342900" indent="-342900">
              <a:buFont typeface="+mj-lt"/>
              <a:buAutoNum type="arabicPeriod" startAt="3"/>
            </a:pPr>
            <a:r>
              <a:rPr lang="nl-NL" dirty="0"/>
              <a:t>Schrijf op waarvoor de hogedrukreiniger op tuinbouwbedrijven gebruikt wordt.</a:t>
            </a:r>
          </a:p>
          <a:p>
            <a:pPr indent="0">
              <a:buNone/>
            </a:pPr>
            <a:r>
              <a:rPr lang="nl-NL" dirty="0"/>
              <a:t> </a:t>
            </a:r>
          </a:p>
          <a:p>
            <a:endParaRPr lang="nl-NL" dirty="0"/>
          </a:p>
        </p:txBody>
      </p:sp>
    </p:spTree>
    <p:extLst>
      <p:ext uri="{BB962C8B-B14F-4D97-AF65-F5344CB8AC3E}">
        <p14:creationId xmlns:p14="http://schemas.microsoft.com/office/powerpoint/2010/main" val="1164164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169071" y="1683863"/>
            <a:ext cx="5915025" cy="747713"/>
          </a:xfrm>
        </p:spPr>
        <p:txBody>
          <a:bodyPr>
            <a:normAutofit/>
          </a:bodyPr>
          <a:lstStyle/>
          <a:p>
            <a:pPr eaLnBrk="1" hangingPunct="1"/>
            <a:endParaRPr lang="nl-NL" altLang="nl-NL" b="1" dirty="0"/>
          </a:p>
        </p:txBody>
      </p:sp>
      <p:pic>
        <p:nvPicPr>
          <p:cNvPr id="5124" name="Afbeelding 6">
            <a:extLst>
              <a:ext uri="{FF2B5EF4-FFF2-40B4-BE49-F238E27FC236}">
                <a16:creationId xmlns:a16="http://schemas.microsoft.com/office/drawing/2014/main" id="{CD798D11-19D8-4507-99B0-33217548E8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3824" y="1104901"/>
            <a:ext cx="19169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ijdelijke aanduiding voor inhoud 4">
            <a:extLst>
              <a:ext uri="{FF2B5EF4-FFF2-40B4-BE49-F238E27FC236}">
                <a16:creationId xmlns:a16="http://schemas.microsoft.com/office/drawing/2014/main" id="{5659B081-B505-4881-BC89-DBFD945D393D}"/>
              </a:ext>
            </a:extLst>
          </p:cNvPr>
          <p:cNvPicPr>
            <a:picLocks noGrp="1" noChangeAspect="1"/>
          </p:cNvPicPr>
          <p:nvPr>
            <p:ph idx="1"/>
          </p:nvPr>
        </p:nvPicPr>
        <p:blipFill>
          <a:blip r:embed="rId4"/>
          <a:stretch>
            <a:fillRect/>
          </a:stretch>
        </p:blipFill>
        <p:spPr>
          <a:xfrm>
            <a:off x="1054369" y="1910107"/>
            <a:ext cx="6144428" cy="3160925"/>
          </a:xfrm>
          <a:prstGeom prst="rect">
            <a:avLst/>
          </a:prstGeom>
        </p:spPr>
      </p:pic>
    </p:spTree>
    <p:extLst>
      <p:ext uri="{BB962C8B-B14F-4D97-AF65-F5344CB8AC3E}">
        <p14:creationId xmlns:p14="http://schemas.microsoft.com/office/powerpoint/2010/main" val="270798040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56889DA-41A2-4552-A79A-4F80576CFD40}"/>
              </a:ext>
            </a:extLst>
          </p:cNvPr>
          <p:cNvSpPr txBox="1"/>
          <p:nvPr/>
        </p:nvSpPr>
        <p:spPr>
          <a:xfrm>
            <a:off x="478289" y="1255971"/>
            <a:ext cx="6124531" cy="523220"/>
          </a:xfrm>
          <a:prstGeom prst="rect">
            <a:avLst/>
          </a:prstGeom>
          <a:noFill/>
        </p:spPr>
        <p:txBody>
          <a:bodyPr wrap="square" rtlCol="0">
            <a:spAutoFit/>
          </a:bodyPr>
          <a:lstStyle/>
          <a:p>
            <a:r>
              <a:rPr lang="nl-NL" sz="2800" b="1" dirty="0"/>
              <a:t>Wat weten we nog van verleden week?</a:t>
            </a:r>
          </a:p>
        </p:txBody>
      </p:sp>
      <p:sp>
        <p:nvSpPr>
          <p:cNvPr id="2" name="Tekstvak 1">
            <a:extLst>
              <a:ext uri="{FF2B5EF4-FFF2-40B4-BE49-F238E27FC236}">
                <a16:creationId xmlns:a16="http://schemas.microsoft.com/office/drawing/2014/main" id="{99D90AE0-95A5-4983-B940-404960687EF2}"/>
              </a:ext>
            </a:extLst>
          </p:cNvPr>
          <p:cNvSpPr txBox="1"/>
          <p:nvPr/>
        </p:nvSpPr>
        <p:spPr>
          <a:xfrm>
            <a:off x="478289" y="2323024"/>
            <a:ext cx="6507480" cy="3231654"/>
          </a:xfrm>
          <a:prstGeom prst="rect">
            <a:avLst/>
          </a:prstGeom>
          <a:noFill/>
        </p:spPr>
        <p:txBody>
          <a:bodyPr wrap="square" rtlCol="0">
            <a:spAutoFit/>
          </a:bodyPr>
          <a:lstStyle/>
          <a:p>
            <a:r>
              <a:rPr lang="nl-NL" sz="2400" dirty="0"/>
              <a:t>Download </a:t>
            </a:r>
            <a:r>
              <a:rPr lang="nl-NL" sz="2400" dirty="0" err="1"/>
              <a:t>Mentimeter</a:t>
            </a:r>
            <a:r>
              <a:rPr lang="nl-NL" sz="2400" dirty="0"/>
              <a:t> in app store of Google </a:t>
            </a:r>
            <a:r>
              <a:rPr lang="nl-NL" sz="2400" dirty="0" err="1"/>
              <a:t>play</a:t>
            </a:r>
            <a:endParaRPr lang="nl-NL" sz="2400" dirty="0"/>
          </a:p>
          <a:p>
            <a:endParaRPr lang="nl-NL" sz="2400" dirty="0"/>
          </a:p>
          <a:p>
            <a:r>
              <a:rPr lang="nl-NL" sz="2400" dirty="0"/>
              <a:t>Of ga naar </a:t>
            </a:r>
            <a:r>
              <a:rPr lang="nl-NL" sz="2400" dirty="0">
                <a:hlinkClick r:id="rId3"/>
              </a:rPr>
              <a:t>www.menti.com</a:t>
            </a:r>
            <a:endParaRPr lang="nl-NL" sz="2400" dirty="0"/>
          </a:p>
          <a:p>
            <a:endParaRPr lang="nl-NL" sz="2400" dirty="0"/>
          </a:p>
          <a:p>
            <a:r>
              <a:rPr lang="nl-NL" sz="2400" dirty="0"/>
              <a:t>Vul de volgende code in: </a:t>
            </a:r>
          </a:p>
          <a:p>
            <a:endParaRPr lang="nl-NL" sz="2400" dirty="0"/>
          </a:p>
          <a:p>
            <a:r>
              <a:rPr lang="nl-NL" sz="6000" b="1" dirty="0"/>
              <a:t>1677 5517</a:t>
            </a:r>
            <a:endParaRPr lang="nl-NL" sz="6000" dirty="0"/>
          </a:p>
        </p:txBody>
      </p:sp>
      <p:pic>
        <p:nvPicPr>
          <p:cNvPr id="7" name="Afbeelding 6">
            <a:extLst>
              <a:ext uri="{FF2B5EF4-FFF2-40B4-BE49-F238E27FC236}">
                <a16:creationId xmlns:a16="http://schemas.microsoft.com/office/drawing/2014/main" id="{0092ACC7-EC5D-4048-AD17-08523FC068E9}"/>
              </a:ext>
            </a:extLst>
          </p:cNvPr>
          <p:cNvPicPr>
            <a:picLocks noChangeAspect="1"/>
          </p:cNvPicPr>
          <p:nvPr/>
        </p:nvPicPr>
        <p:blipFill>
          <a:blip r:embed="rId4"/>
          <a:stretch>
            <a:fillRect/>
          </a:stretch>
        </p:blipFill>
        <p:spPr>
          <a:xfrm>
            <a:off x="6012160" y="188640"/>
            <a:ext cx="2754491" cy="1036497"/>
          </a:xfrm>
          <a:prstGeom prst="rect">
            <a:avLst/>
          </a:prstGeom>
        </p:spPr>
      </p:pic>
      <p:pic>
        <p:nvPicPr>
          <p:cNvPr id="8" name="Afbeelding 7">
            <a:extLst>
              <a:ext uri="{FF2B5EF4-FFF2-40B4-BE49-F238E27FC236}">
                <a16:creationId xmlns:a16="http://schemas.microsoft.com/office/drawing/2014/main" id="{53DAA1D3-BF4E-474C-A1BC-A57B33D6FCA3}"/>
              </a:ext>
            </a:extLst>
          </p:cNvPr>
          <p:cNvPicPr>
            <a:picLocks noChangeAspect="1"/>
          </p:cNvPicPr>
          <p:nvPr/>
        </p:nvPicPr>
        <p:blipFill>
          <a:blip r:embed="rId5"/>
          <a:stretch>
            <a:fillRect/>
          </a:stretch>
        </p:blipFill>
        <p:spPr>
          <a:xfrm>
            <a:off x="5807844" y="4726128"/>
            <a:ext cx="2903696" cy="1825758"/>
          </a:xfrm>
          <a:prstGeom prst="rect">
            <a:avLst/>
          </a:prstGeom>
        </p:spPr>
      </p:pic>
      <p:pic>
        <p:nvPicPr>
          <p:cNvPr id="4" name="Afbeelding 3">
            <a:extLst>
              <a:ext uri="{FF2B5EF4-FFF2-40B4-BE49-F238E27FC236}">
                <a16:creationId xmlns:a16="http://schemas.microsoft.com/office/drawing/2014/main" id="{04597F4A-095D-469A-8EF9-955D3D306E9B}"/>
              </a:ext>
            </a:extLst>
          </p:cNvPr>
          <p:cNvPicPr>
            <a:picLocks noChangeAspect="1"/>
          </p:cNvPicPr>
          <p:nvPr/>
        </p:nvPicPr>
        <p:blipFill>
          <a:blip r:embed="rId6"/>
          <a:stretch>
            <a:fillRect/>
          </a:stretch>
        </p:blipFill>
        <p:spPr>
          <a:xfrm>
            <a:off x="5528112" y="2872024"/>
            <a:ext cx="3553481" cy="3780541"/>
          </a:xfrm>
          <a:prstGeom prst="rect">
            <a:avLst/>
          </a:prstGeom>
        </p:spPr>
      </p:pic>
    </p:spTree>
    <p:extLst>
      <p:ext uri="{BB962C8B-B14F-4D97-AF65-F5344CB8AC3E}">
        <p14:creationId xmlns:p14="http://schemas.microsoft.com/office/powerpoint/2010/main" val="236363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971600" y="548680"/>
            <a:ext cx="7848872" cy="747713"/>
          </a:xfrm>
        </p:spPr>
        <p:txBody>
          <a:bodyPr>
            <a:normAutofit fontScale="90000"/>
          </a:bodyPr>
          <a:lstStyle/>
          <a:p>
            <a:br>
              <a:rPr lang="nl-NL" altLang="nl-NL" b="1" dirty="0"/>
            </a:b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983504" y="1844824"/>
            <a:ext cx="6624736" cy="3744416"/>
          </a:xfrm>
        </p:spPr>
        <p:txBody>
          <a:bodyPr>
            <a:noAutofit/>
          </a:bodyPr>
          <a:lstStyle/>
          <a:p>
            <a:pPr indent="0">
              <a:buNone/>
            </a:pPr>
            <a:r>
              <a:rPr lang="nl-NL" dirty="0"/>
              <a:t>Tijdens de teeltwisseling moet je de gebruikte rekken, bakken, containers en andere systemen waarin het gewas is geteeld, goed reinigen. </a:t>
            </a:r>
          </a:p>
          <a:p>
            <a:pPr indent="0">
              <a:buNone/>
            </a:pPr>
            <a:endParaRPr lang="nl-NL" dirty="0"/>
          </a:p>
          <a:p>
            <a:pPr indent="0">
              <a:buNone/>
            </a:pPr>
            <a:r>
              <a:rPr lang="nl-NL" dirty="0"/>
              <a:t>Deze maatregel is vooral belangrijk om ziekten te voorkomen. Dat is vooral het geval als de kans op besmetting met ziektekiemen voor een volgende teelt groot is.</a:t>
            </a:r>
          </a:p>
          <a:p>
            <a:pPr indent="0">
              <a:buNone/>
            </a:pPr>
            <a:endParaRPr lang="nl-NL" dirty="0"/>
          </a:p>
          <a:p>
            <a:pPr indent="0">
              <a:buNone/>
            </a:pPr>
            <a:r>
              <a:rPr lang="nl-NL" dirty="0"/>
              <a:t>Ook moet je zorgen dat er geen onkruidzaad meer aanwezig is op de </a:t>
            </a:r>
            <a:r>
              <a:rPr lang="nl-NL" dirty="0" err="1"/>
              <a:t>trays</a:t>
            </a:r>
            <a:r>
              <a:rPr lang="nl-NL" dirty="0"/>
              <a:t>, rekken of bakken. </a:t>
            </a:r>
          </a:p>
          <a:p>
            <a:pPr indent="0">
              <a:buNone/>
              <a:defRPr/>
            </a:pPr>
            <a:endParaRPr lang="nl-NL" sz="2400" dirty="0"/>
          </a:p>
        </p:txBody>
      </p:sp>
      <p:sp>
        <p:nvSpPr>
          <p:cNvPr id="2" name="Tekstvak 1">
            <a:extLst>
              <a:ext uri="{FF2B5EF4-FFF2-40B4-BE49-F238E27FC236}">
                <a16:creationId xmlns:a16="http://schemas.microsoft.com/office/drawing/2014/main" id="{C253313C-ABD1-4E2F-8C5C-890F493E8972}"/>
              </a:ext>
            </a:extLst>
          </p:cNvPr>
          <p:cNvSpPr txBox="1"/>
          <p:nvPr/>
        </p:nvSpPr>
        <p:spPr>
          <a:xfrm>
            <a:off x="971600" y="404664"/>
            <a:ext cx="7848872" cy="584775"/>
          </a:xfrm>
          <a:prstGeom prst="rect">
            <a:avLst/>
          </a:prstGeom>
          <a:noFill/>
        </p:spPr>
        <p:txBody>
          <a:bodyPr wrap="square" rtlCol="0">
            <a:spAutoFit/>
          </a:bodyPr>
          <a:lstStyle/>
          <a:p>
            <a:r>
              <a:rPr lang="nl-NL" sz="3200" b="1" dirty="0"/>
              <a:t>Schoonmaken </a:t>
            </a:r>
            <a:r>
              <a:rPr lang="nl-NL" sz="3200" b="1" dirty="0" err="1"/>
              <a:t>trays</a:t>
            </a:r>
            <a:r>
              <a:rPr lang="nl-NL" sz="3200" b="1" dirty="0"/>
              <a:t>, bakken en rekken</a:t>
            </a:r>
          </a:p>
        </p:txBody>
      </p:sp>
      <p:pic>
        <p:nvPicPr>
          <p:cNvPr id="3" name="Afbeelding 2">
            <a:extLst>
              <a:ext uri="{FF2B5EF4-FFF2-40B4-BE49-F238E27FC236}">
                <a16:creationId xmlns:a16="http://schemas.microsoft.com/office/drawing/2014/main" id="{8308CD7A-E192-4C0B-9F9A-FCA037D81017}"/>
              </a:ext>
            </a:extLst>
          </p:cNvPr>
          <p:cNvPicPr>
            <a:picLocks noChangeAspect="1"/>
          </p:cNvPicPr>
          <p:nvPr/>
        </p:nvPicPr>
        <p:blipFill rotWithShape="1">
          <a:blip r:embed="rId3"/>
          <a:srcRect t="15666" b="8923"/>
          <a:stretch/>
        </p:blipFill>
        <p:spPr>
          <a:xfrm>
            <a:off x="5220072" y="4869159"/>
            <a:ext cx="3187055" cy="1800201"/>
          </a:xfrm>
          <a:prstGeom prst="rect">
            <a:avLst/>
          </a:prstGeom>
        </p:spPr>
      </p:pic>
    </p:spTree>
    <p:extLst>
      <p:ext uri="{BB962C8B-B14F-4D97-AF65-F5344CB8AC3E}">
        <p14:creationId xmlns:p14="http://schemas.microsoft.com/office/powerpoint/2010/main" val="3485843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Effect transition="in" filter="fade">
                                      <p:cBhvr>
                                        <p:cTn id="14" dur="1000"/>
                                        <p:tgtEl>
                                          <p:spTgt spid="7171">
                                            <p:txEl>
                                              <p:pRg st="2" end="2"/>
                                            </p:txEl>
                                          </p:spTgt>
                                        </p:tgtEl>
                                      </p:cBhvr>
                                    </p:animEffect>
                                    <p:anim calcmode="lin" valueType="num">
                                      <p:cBhvr>
                                        <p:cTn id="1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1000"/>
                                        <p:tgtEl>
                                          <p:spTgt spid="7171">
                                            <p:txEl>
                                              <p:pRg st="4" end="4"/>
                                            </p:txEl>
                                          </p:spTgt>
                                        </p:tgtEl>
                                      </p:cBhvr>
                                    </p:animEffect>
                                    <p:anim calcmode="lin" valueType="num">
                                      <p:cBhvr>
                                        <p:cTn id="2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p:txBody>
          <a:bodyPr>
            <a:normAutofit fontScale="90000"/>
          </a:bodyPr>
          <a:lstStyle/>
          <a:p>
            <a:br>
              <a:rPr lang="nl-NL" altLang="nl-NL" b="1" dirty="0"/>
            </a:br>
            <a:endParaRPr lang="nl-NL" altLang="nl-NL" b="1" dirty="0"/>
          </a:p>
        </p:txBody>
      </p:sp>
      <p:pic>
        <p:nvPicPr>
          <p:cNvPr id="7" name="Onlinemedia 6">
            <a:hlinkClick r:id="" action="ppaction://media"/>
            <a:extLst>
              <a:ext uri="{FF2B5EF4-FFF2-40B4-BE49-F238E27FC236}">
                <a16:creationId xmlns:a16="http://schemas.microsoft.com/office/drawing/2014/main" id="{F1A1C9AB-F65F-434E-8C55-5D71F2B56767}"/>
              </a:ext>
            </a:extLst>
          </p:cNvPr>
          <p:cNvPicPr>
            <a:picLocks noGrp="1" noRot="1" noChangeAspect="1"/>
          </p:cNvPicPr>
          <p:nvPr>
            <p:ph idx="1"/>
            <a:videoFile r:link="rId1"/>
          </p:nvPr>
        </p:nvPicPr>
        <p:blipFill>
          <a:blip r:embed="rId4"/>
          <a:stretch>
            <a:fillRect/>
          </a:stretch>
        </p:blipFill>
        <p:spPr>
          <a:xfrm>
            <a:off x="605941" y="1851554"/>
            <a:ext cx="7540875" cy="4241742"/>
          </a:xfrm>
          <a:prstGeom prst="rect">
            <a:avLst/>
          </a:prstGeom>
        </p:spPr>
      </p:pic>
      <p:sp>
        <p:nvSpPr>
          <p:cNvPr id="6" name="Rechthoek 5">
            <a:extLst>
              <a:ext uri="{FF2B5EF4-FFF2-40B4-BE49-F238E27FC236}">
                <a16:creationId xmlns:a16="http://schemas.microsoft.com/office/drawing/2014/main" id="{6876FAA5-6858-4BB4-94F6-53A907E02559}"/>
              </a:ext>
            </a:extLst>
          </p:cNvPr>
          <p:cNvSpPr/>
          <p:nvPr/>
        </p:nvSpPr>
        <p:spPr>
          <a:xfrm>
            <a:off x="457200" y="708554"/>
            <a:ext cx="8229600" cy="584775"/>
          </a:xfrm>
          <a:prstGeom prst="rect">
            <a:avLst/>
          </a:prstGeom>
        </p:spPr>
        <p:txBody>
          <a:bodyPr wrap="square">
            <a:spAutoFit/>
          </a:bodyPr>
          <a:lstStyle/>
          <a:p>
            <a:r>
              <a:rPr lang="nl-NL" sz="3200" b="1" dirty="0"/>
              <a:t>Schoonmaken </a:t>
            </a:r>
            <a:r>
              <a:rPr lang="nl-NL" sz="3200" b="1" dirty="0" err="1"/>
              <a:t>trays</a:t>
            </a:r>
            <a:r>
              <a:rPr lang="nl-NL" sz="3200" b="1" dirty="0"/>
              <a:t>, bakken en rekken</a:t>
            </a:r>
          </a:p>
        </p:txBody>
      </p:sp>
    </p:spTree>
    <p:extLst>
      <p:ext uri="{BB962C8B-B14F-4D97-AF65-F5344CB8AC3E}">
        <p14:creationId xmlns:p14="http://schemas.microsoft.com/office/powerpoint/2010/main" val="149453941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9BB08-AD60-4F37-A308-49C339CA5D90}"/>
              </a:ext>
            </a:extLst>
          </p:cNvPr>
          <p:cNvSpPr>
            <a:spLocks noGrp="1"/>
          </p:cNvSpPr>
          <p:nvPr>
            <p:ph type="title"/>
          </p:nvPr>
        </p:nvSpPr>
        <p:spPr>
          <a:xfrm>
            <a:off x="567000" y="576000"/>
            <a:ext cx="8181464" cy="1080000"/>
          </a:xfrm>
        </p:spPr>
        <p:txBody>
          <a:bodyPr>
            <a:normAutofit fontScale="90000"/>
          </a:bodyPr>
          <a:lstStyle/>
          <a:p>
            <a:r>
              <a:rPr lang="nl-NL" sz="3600" dirty="0"/>
              <a:t>Schoonmaken </a:t>
            </a:r>
            <a:r>
              <a:rPr lang="nl-NL" sz="3600" dirty="0" err="1"/>
              <a:t>trays</a:t>
            </a:r>
            <a:r>
              <a:rPr lang="nl-NL" sz="3600" dirty="0"/>
              <a:t>, bakken en rekken</a:t>
            </a:r>
            <a:br>
              <a:rPr lang="nl-NL" sz="3600" dirty="0"/>
            </a:br>
            <a:endParaRPr lang="nl-NL" dirty="0"/>
          </a:p>
        </p:txBody>
      </p:sp>
      <p:sp>
        <p:nvSpPr>
          <p:cNvPr id="3" name="Tijdelijke aanduiding voor inhoud 2">
            <a:extLst>
              <a:ext uri="{FF2B5EF4-FFF2-40B4-BE49-F238E27FC236}">
                <a16:creationId xmlns:a16="http://schemas.microsoft.com/office/drawing/2014/main" id="{B6DE0D5C-7386-46E0-80D6-D05365E6566C}"/>
              </a:ext>
            </a:extLst>
          </p:cNvPr>
          <p:cNvSpPr>
            <a:spLocks noGrp="1"/>
          </p:cNvSpPr>
          <p:nvPr>
            <p:ph idx="1"/>
          </p:nvPr>
        </p:nvSpPr>
        <p:spPr>
          <a:xfrm>
            <a:off x="567000" y="1772816"/>
            <a:ext cx="6777000" cy="4306522"/>
          </a:xfrm>
        </p:spPr>
        <p:txBody>
          <a:bodyPr/>
          <a:lstStyle/>
          <a:p>
            <a:pPr indent="0">
              <a:buNone/>
            </a:pPr>
            <a:r>
              <a:rPr lang="nl-NL" dirty="0"/>
              <a:t>Je kunt </a:t>
            </a:r>
            <a:r>
              <a:rPr lang="nl-NL" dirty="0" err="1"/>
              <a:t>trays</a:t>
            </a:r>
            <a:r>
              <a:rPr lang="nl-NL" dirty="0"/>
              <a:t> het beste reinigen met (warm) water en daarna ontsmetten met een ontsmettingsmiddel om er zeker van te zijn dat er geen ziektekiemen meer aanwezig zijn.</a:t>
            </a:r>
          </a:p>
          <a:p>
            <a:pPr indent="0">
              <a:buNone/>
            </a:pPr>
            <a:endParaRPr lang="nl-NL" dirty="0"/>
          </a:p>
          <a:p>
            <a:pPr indent="0">
              <a:buNone/>
            </a:pPr>
            <a:r>
              <a:rPr lang="nl-NL" dirty="0"/>
              <a:t>Tegenwoordig wordt steeds meer gebruik gemaakt van radioactieve straling.</a:t>
            </a:r>
            <a:br>
              <a:rPr lang="nl-NL" dirty="0"/>
            </a:br>
            <a:endParaRPr lang="nl-NL" dirty="0"/>
          </a:p>
          <a:p>
            <a:pPr indent="0">
              <a:buNone/>
            </a:pPr>
            <a:r>
              <a:rPr lang="nl-NL" dirty="0"/>
              <a:t>Hele pallets met </a:t>
            </a:r>
            <a:r>
              <a:rPr lang="nl-NL" dirty="0" err="1"/>
              <a:t>trays</a:t>
            </a:r>
            <a:r>
              <a:rPr lang="nl-NL" dirty="0"/>
              <a:t> kunnen zo ineens ontsmet worden.</a:t>
            </a:r>
            <a:br>
              <a:rPr lang="nl-NL" dirty="0"/>
            </a:br>
            <a:r>
              <a:rPr lang="nl-NL" dirty="0"/>
              <a:t>Dit gaat heel erg snel, en je bent er zeker van dat alle ziektekiemen en onkruidzaden vernietigt worden </a:t>
            </a:r>
          </a:p>
        </p:txBody>
      </p:sp>
      <p:pic>
        <p:nvPicPr>
          <p:cNvPr id="4" name="Afbeelding 3">
            <a:extLst>
              <a:ext uri="{FF2B5EF4-FFF2-40B4-BE49-F238E27FC236}">
                <a16:creationId xmlns:a16="http://schemas.microsoft.com/office/drawing/2014/main" id="{3D4A4C78-475D-4AF5-939E-94EE76C917B3}"/>
              </a:ext>
            </a:extLst>
          </p:cNvPr>
          <p:cNvPicPr>
            <a:picLocks noChangeAspect="1"/>
          </p:cNvPicPr>
          <p:nvPr/>
        </p:nvPicPr>
        <p:blipFill>
          <a:blip r:embed="rId2"/>
          <a:stretch>
            <a:fillRect/>
          </a:stretch>
        </p:blipFill>
        <p:spPr>
          <a:xfrm>
            <a:off x="6084168" y="4365104"/>
            <a:ext cx="2143125" cy="2143125"/>
          </a:xfrm>
          <a:prstGeom prst="rect">
            <a:avLst/>
          </a:prstGeom>
        </p:spPr>
      </p:pic>
    </p:spTree>
    <p:extLst>
      <p:ext uri="{BB962C8B-B14F-4D97-AF65-F5344CB8AC3E}">
        <p14:creationId xmlns:p14="http://schemas.microsoft.com/office/powerpoint/2010/main" val="14154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zone college.potx" id="{289ACBD9-B65D-4D7B-8071-B2DBE1A5FCCC}" vid="{1C56739D-5687-4AE6-9ABE-B211D9D18700}"/>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1D3699BCA81B46AD60454B87AB9121" ma:contentTypeVersion="14" ma:contentTypeDescription="Een nieuw document maken." ma:contentTypeScope="" ma:versionID="0a34a757d3835aa962b5ea0e60445053">
  <xsd:schema xmlns:xsd="http://www.w3.org/2001/XMLSchema" xmlns:xs="http://www.w3.org/2001/XMLSchema" xmlns:p="http://schemas.microsoft.com/office/2006/metadata/properties" xmlns:ns3="88fa185b-b6f4-4426-890a-edc6532e8d4f" xmlns:ns4="521c7c86-cc27-4cef-8605-4ebb03422227" targetNamespace="http://schemas.microsoft.com/office/2006/metadata/properties" ma:root="true" ma:fieldsID="386822e88eac53b09937f43d73668aaf" ns3:_="" ns4:_="">
    <xsd:import namespace="88fa185b-b6f4-4426-890a-edc6532e8d4f"/>
    <xsd:import namespace="521c7c86-cc27-4cef-8605-4ebb0342222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a185b-b6f4-4426-890a-edc6532e8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c7c86-cc27-4cef-8605-4ebb0342222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SharingHintHash" ma:index="20"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945DD7-90CB-4815-B35D-1E2F636D4E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a185b-b6f4-4426-890a-edc6532e8d4f"/>
    <ds:schemaRef ds:uri="521c7c86-cc27-4cef-8605-4ebb034222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C10212-91BF-4E47-A10F-718571561061}">
  <ds:schemaRefs>
    <ds:schemaRef ds:uri="88fa185b-b6f4-4426-890a-edc6532e8d4f"/>
    <ds:schemaRef ds:uri="521c7c86-cc27-4cef-8605-4ebb03422227"/>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B1D514B-E59A-46AB-9A6C-F736ABE78B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2255</TotalTime>
  <Words>3203</Words>
  <Application>Microsoft Office PowerPoint</Application>
  <PresentationFormat>Diavoorstelling (4:3)</PresentationFormat>
  <Paragraphs>333</Paragraphs>
  <Slides>51</Slides>
  <Notes>9</Notes>
  <HiddenSlides>0</HiddenSlides>
  <MMClips>5</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51</vt:i4>
      </vt:variant>
    </vt:vector>
  </HeadingPairs>
  <TitlesOfParts>
    <vt:vector size="56" baseType="lpstr">
      <vt:lpstr>Arial</vt:lpstr>
      <vt:lpstr>Calibri</vt:lpstr>
      <vt:lpstr>Times New Roman</vt:lpstr>
      <vt:lpstr>Kantoorthema</vt:lpstr>
      <vt:lpstr>1_Kantoorthema</vt:lpstr>
      <vt:lpstr>PowerPoint-presentatie</vt:lpstr>
      <vt:lpstr>PowerPoint-presentatie</vt:lpstr>
      <vt:lpstr>Les 3 Schoonmaken en smeren installatie in de kas</vt:lpstr>
      <vt:lpstr>PowerPoint-presentatie</vt:lpstr>
      <vt:lpstr>PowerPoint-presentatie</vt:lpstr>
      <vt:lpstr>PowerPoint-presentatie</vt:lpstr>
      <vt:lpstr> </vt:lpstr>
      <vt:lpstr> </vt:lpstr>
      <vt:lpstr>Schoonmaken trays, bakken en rekken </vt:lpstr>
      <vt:lpstr>Roltafels schoonmaken</vt:lpstr>
      <vt:lpstr>Grond doek herstellen en schoonmaken</vt:lpstr>
      <vt:lpstr>Grond doek herstellen en schoonmaken</vt:lpstr>
      <vt:lpstr>Grond doek herstellen en schoonmaken</vt:lpstr>
      <vt:lpstr>Grond doek herstellen en schoonmaken</vt:lpstr>
      <vt:lpstr>Grond doek herstellen en schoonmaken</vt:lpstr>
      <vt:lpstr>Grond doek herstellen en schoonmaken</vt:lpstr>
      <vt:lpstr>Schoonmaken en verven verwarmingsbuizen</vt:lpstr>
      <vt:lpstr>Schoonmaken en verven verwarmingsbuizen</vt:lpstr>
      <vt:lpstr>Schoonmaken en verven verwarmingsbuizen</vt:lpstr>
      <vt:lpstr>Verwarmingsbuizen spuiten</vt:lpstr>
      <vt:lpstr>Schoonmaken en verven verwarmingsbuizen</vt:lpstr>
      <vt:lpstr>Schoonmaken en verven verwarmingsbuizen</vt:lpstr>
      <vt:lpstr>Meetbox </vt:lpstr>
      <vt:lpstr>Meetbox </vt:lpstr>
      <vt:lpstr>Meetbox </vt:lpstr>
      <vt:lpstr>Meetbox</vt:lpstr>
      <vt:lpstr>Meetbox bijvullen</vt:lpstr>
      <vt:lpstr>Elektronische meetbox</vt:lpstr>
      <vt:lpstr>EC meter ijken of kalibreren  </vt:lpstr>
      <vt:lpstr>Wat is ijken of kalibreren?</vt:lpstr>
      <vt:lpstr>Schermen</vt:lpstr>
      <vt:lpstr>Scherminstallatie</vt:lpstr>
      <vt:lpstr>Scherminstallatie</vt:lpstr>
      <vt:lpstr>Vetnippel</vt:lpstr>
      <vt:lpstr>Scherminstallatie</vt:lpstr>
      <vt:lpstr>Luchting</vt:lpstr>
      <vt:lpstr>Luchting</vt:lpstr>
      <vt:lpstr>Belichtingsinstallatie</vt:lpstr>
      <vt:lpstr>Belichting Son T</vt:lpstr>
      <vt:lpstr>Belichting Son T</vt:lpstr>
      <vt:lpstr>Belichting Son T</vt:lpstr>
      <vt:lpstr>Belichting Son T</vt:lpstr>
      <vt:lpstr>Vragen les 3</vt:lpstr>
      <vt:lpstr>Opdrachten: les 2</vt:lpstr>
      <vt:lpstr>Opdrachten: les 2</vt:lpstr>
      <vt:lpstr>Opdrachten: les 2 </vt:lpstr>
      <vt:lpstr>Opdrachten: Les 2 </vt:lpstr>
      <vt:lpstr>Opdrachten les 1</vt:lpstr>
      <vt:lpstr>Opdrachten les 1</vt:lpstr>
      <vt:lpstr>Vragen les 1</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Temperatuur</dc:title>
  <dc:creator>admin;Gé Verbeek</dc:creator>
  <cp:lastModifiedBy>Gé Verbeek</cp:lastModifiedBy>
  <cp:revision>180</cp:revision>
  <dcterms:created xsi:type="dcterms:W3CDTF">2019-11-06T19:16:29Z</dcterms:created>
  <dcterms:modified xsi:type="dcterms:W3CDTF">2023-02-21T15:51:39Z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0x010100CF1D3699BCA81B46AD60454B87AB9121</vt:lpwstr>
  </property>
</Properties>
</file>